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979" r:id="rId3"/>
    <p:sldId id="950" r:id="rId4"/>
    <p:sldId id="951" r:id="rId5"/>
    <p:sldId id="952" r:id="rId6"/>
    <p:sldId id="780" r:id="rId7"/>
    <p:sldId id="949" r:id="rId8"/>
    <p:sldId id="781" r:id="rId9"/>
    <p:sldId id="980" r:id="rId10"/>
    <p:sldId id="892" r:id="rId11"/>
    <p:sldId id="957" r:id="rId12"/>
    <p:sldId id="783" r:id="rId13"/>
    <p:sldId id="784" r:id="rId14"/>
    <p:sldId id="785" r:id="rId15"/>
    <p:sldId id="786" r:id="rId16"/>
    <p:sldId id="787" r:id="rId17"/>
    <p:sldId id="893" r:id="rId18"/>
    <p:sldId id="788" r:id="rId19"/>
    <p:sldId id="789" r:id="rId20"/>
    <p:sldId id="790" r:id="rId21"/>
    <p:sldId id="791" r:id="rId22"/>
    <p:sldId id="792" r:id="rId23"/>
    <p:sldId id="793" r:id="rId24"/>
    <p:sldId id="794" r:id="rId25"/>
    <p:sldId id="960" r:id="rId26"/>
    <p:sldId id="961" r:id="rId27"/>
    <p:sldId id="962" r:id="rId28"/>
    <p:sldId id="963" r:id="rId29"/>
    <p:sldId id="964" r:id="rId30"/>
    <p:sldId id="965" r:id="rId31"/>
    <p:sldId id="966" r:id="rId32"/>
    <p:sldId id="967" r:id="rId33"/>
    <p:sldId id="968" r:id="rId34"/>
    <p:sldId id="981" r:id="rId35"/>
    <p:sldId id="969" r:id="rId36"/>
    <p:sldId id="970" r:id="rId37"/>
    <p:sldId id="971" r:id="rId38"/>
    <p:sldId id="972" r:id="rId39"/>
    <p:sldId id="973" r:id="rId40"/>
    <p:sldId id="975" r:id="rId41"/>
    <p:sldId id="796" r:id="rId42"/>
    <p:sldId id="797" r:id="rId43"/>
    <p:sldId id="798" r:id="rId44"/>
    <p:sldId id="799" r:id="rId45"/>
    <p:sldId id="800" r:id="rId46"/>
    <p:sldId id="801" r:id="rId47"/>
    <p:sldId id="802" r:id="rId48"/>
    <p:sldId id="958" r:id="rId49"/>
    <p:sldId id="976" r:id="rId50"/>
    <p:sldId id="804" r:id="rId51"/>
    <p:sldId id="805" r:id="rId52"/>
    <p:sldId id="806" r:id="rId53"/>
    <p:sldId id="977" r:id="rId54"/>
    <p:sldId id="765" r:id="rId55"/>
    <p:sldId id="690" r:id="rId56"/>
    <p:sldId id="691" r:id="rId58"/>
    <p:sldId id="692" r:id="rId59"/>
    <p:sldId id="982" r:id="rId60"/>
    <p:sldId id="685" r:id="rId61"/>
    <p:sldId id="686" r:id="rId62"/>
    <p:sldId id="687" r:id="rId63"/>
    <p:sldId id="688" r:id="rId64"/>
    <p:sldId id="689" r:id="rId65"/>
    <p:sldId id="754" r:id="rId66"/>
    <p:sldId id="693" r:id="rId67"/>
    <p:sldId id="983" r:id="rId68"/>
    <p:sldId id="694" r:id="rId69"/>
    <p:sldId id="894" r:id="rId70"/>
    <p:sldId id="755" r:id="rId71"/>
    <p:sldId id="695" r:id="rId72"/>
    <p:sldId id="696" r:id="rId73"/>
    <p:sldId id="778" r:id="rId74"/>
    <p:sldId id="698" r:id="rId75"/>
    <p:sldId id="699" r:id="rId76"/>
    <p:sldId id="953" r:id="rId77"/>
    <p:sldId id="955" r:id="rId78"/>
    <p:sldId id="954" r:id="rId79"/>
    <p:sldId id="956" r:id="rId80"/>
    <p:sldId id="895" r:id="rId81"/>
    <p:sldId id="896" r:id="rId82"/>
    <p:sldId id="897" r:id="rId83"/>
    <p:sldId id="898" r:id="rId84"/>
    <p:sldId id="900" r:id="rId85"/>
    <p:sldId id="899" r:id="rId86"/>
    <p:sldId id="902" r:id="rId87"/>
    <p:sldId id="943" r:id="rId88"/>
    <p:sldId id="944" r:id="rId89"/>
    <p:sldId id="808" r:id="rId90"/>
    <p:sldId id="809" r:id="rId91"/>
    <p:sldId id="810" r:id="rId92"/>
    <p:sldId id="811" r:id="rId93"/>
    <p:sldId id="812" r:id="rId94"/>
    <p:sldId id="813" r:id="rId95"/>
    <p:sldId id="814" r:id="rId96"/>
    <p:sldId id="815" r:id="rId97"/>
    <p:sldId id="816" r:id="rId98"/>
    <p:sldId id="817" r:id="rId99"/>
    <p:sldId id="818" r:id="rId100"/>
    <p:sldId id="819" r:id="rId101"/>
    <p:sldId id="820" r:id="rId102"/>
    <p:sldId id="821" r:id="rId103"/>
    <p:sldId id="822" r:id="rId104"/>
    <p:sldId id="823" r:id="rId105"/>
    <p:sldId id="824" r:id="rId106"/>
    <p:sldId id="825" r:id="rId107"/>
    <p:sldId id="826" r:id="rId108"/>
    <p:sldId id="827" r:id="rId109"/>
    <p:sldId id="828" r:id="rId110"/>
    <p:sldId id="829" r:id="rId111"/>
    <p:sldId id="830" r:id="rId112"/>
    <p:sldId id="831" r:id="rId11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66FF99"/>
    <a:srgbClr val="66FF33"/>
    <a:srgbClr val="990099"/>
    <a:srgbClr val="00CC99"/>
    <a:srgbClr val="99FF66"/>
    <a:srgbClr val="660033"/>
    <a:srgbClr val="0000FF"/>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3" autoAdjust="0"/>
    <p:restoredTop sz="76134" autoAdjust="0"/>
  </p:normalViewPr>
  <p:slideViewPr>
    <p:cSldViewPr showGuides="1">
      <p:cViewPr varScale="1">
        <p:scale>
          <a:sx n="69" d="100"/>
          <a:sy n="69" d="100"/>
        </p:scale>
        <p:origin x="252" y="78"/>
      </p:cViewPr>
      <p:guideLst>
        <p:guide orient="horz" pos="2138"/>
        <p:guide pos="2835"/>
      </p:guideLst>
    </p:cSldViewPr>
  </p:slideViewPr>
  <p:outlineViewPr>
    <p:cViewPr>
      <p:scale>
        <a:sx n="33" d="100"/>
        <a:sy n="33" d="100"/>
      </p:scale>
      <p:origin x="0" y="230"/>
    </p:cViewPr>
  </p:outlineViewPr>
  <p:notesTextViewPr>
    <p:cViewPr>
      <p:scale>
        <a:sx n="100" d="100"/>
        <a:sy n="100" d="100"/>
      </p:scale>
      <p:origin x="0" y="0"/>
    </p:cViewPr>
  </p:notesTextViewPr>
  <p:sorterViewPr>
    <p:cViewPr>
      <p:scale>
        <a:sx n="66" d="100"/>
        <a:sy n="66" d="100"/>
      </p:scale>
      <p:origin x="0" y="1936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6" Type="http://schemas.openxmlformats.org/officeDocument/2006/relationships/tableStyles" Target="tableStyles.xml"/><Relationship Id="rId115" Type="http://schemas.openxmlformats.org/officeDocument/2006/relationships/viewProps" Target="viewProps.xml"/><Relationship Id="rId114" Type="http://schemas.openxmlformats.org/officeDocument/2006/relationships/presProps" Target="presProps.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72.emf"/><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矩形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lgn="l" eaLnBrk="1" hangingPunct="1">
              <a:defRPr sz="1200">
                <a:latin typeface="Arial" charset="0"/>
              </a:defRPr>
            </a:lvl1pPr>
          </a:lstStyle>
          <a:p>
            <a:pPr>
              <a:defRPr/>
            </a:pPr>
            <a:endParaRPr lang="zh-CN" altLang="en-US"/>
          </a:p>
        </p:txBody>
      </p:sp>
      <p:sp>
        <p:nvSpPr>
          <p:cNvPr id="62467" name="矩形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Arial" charset="0"/>
              </a:defRPr>
            </a:lvl1pPr>
          </a:lstStyle>
          <a:p>
            <a:pPr>
              <a:defRPr/>
            </a:pPr>
            <a:endParaRPr lang="en-US" altLang="zh-CN"/>
          </a:p>
        </p:txBody>
      </p:sp>
      <p:sp>
        <p:nvSpPr>
          <p:cNvPr id="9220" name="矩形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9" name="矩形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2470" name="矩形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algn="l" eaLnBrk="1" hangingPunct="1">
              <a:defRPr sz="1200">
                <a:latin typeface="Arial" charset="0"/>
              </a:defRPr>
            </a:lvl1pPr>
          </a:lstStyle>
          <a:p>
            <a:pPr>
              <a:defRPr/>
            </a:pPr>
            <a:endParaRPr lang="en-US" altLang="zh-CN"/>
          </a:p>
        </p:txBody>
      </p:sp>
      <p:sp>
        <p:nvSpPr>
          <p:cNvPr id="62471" name="矩形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atin typeface="Arial" pitchFamily="34" charset="0"/>
              </a:defRPr>
            </a:lvl1pPr>
          </a:lstStyle>
          <a:p>
            <a:pPr>
              <a:defRPr/>
            </a:pPr>
            <a:fld id="{19DE878D-6F49-4EDE-A731-AF920284525C}"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2.5-8.5</a:t>
            </a:r>
            <a:endParaRPr lang="zh-CN" altLang="en-US" dirty="0"/>
          </a:p>
        </p:txBody>
      </p:sp>
      <p:sp>
        <p:nvSpPr>
          <p:cNvPr id="4" name="灯片编号占位符 3"/>
          <p:cNvSpPr>
            <a:spLocks noGrp="1"/>
          </p:cNvSpPr>
          <p:nvPr>
            <p:ph type="sldNum" sz="quarter" idx="10"/>
          </p:nvPr>
        </p:nvSpPr>
        <p:spPr/>
        <p:txBody>
          <a:bodyPr/>
          <a:lstStyle/>
          <a:p>
            <a:pPr>
              <a:defRPr/>
            </a:pPr>
            <a:fld id="{19DE878D-6F49-4EDE-A731-AF920284525C}"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9DE878D-6F49-4EDE-A731-AF920284525C}"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2">
        <a:schemeClr val="bg2"/>
      </p:bgRef>
    </p:bg>
    <p:spTree>
      <p:nvGrpSpPr>
        <p:cNvPr id="1" name=""/>
        <p:cNvGrpSpPr/>
        <p:nvPr/>
      </p:nvGrpSpPr>
      <p:grpSpPr>
        <a:xfrm>
          <a:off x="0" y="0"/>
          <a:ext cx="0" cy="0"/>
          <a:chOff x="0" y="0"/>
          <a:chExt cx="0" cy="0"/>
        </a:xfrm>
      </p:grpSpPr>
      <p:sp>
        <p:nvSpPr>
          <p:cNvPr id="4" name="任意多边形 3"/>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algn="ctr">
              <a:defRPr/>
            </a:pPr>
            <a:endParaRPr lang="en-US" altLang="zh-CN">
              <a:ea typeface="宋体" pitchFamily="2" charset="-122"/>
            </a:endParaRPr>
          </a:p>
        </p:txBody>
      </p:sp>
      <p:sp>
        <p:nvSpPr>
          <p:cNvPr id="5" name="任意多边形 4"/>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algn="ctr">
              <a:defRPr/>
            </a:pPr>
            <a:endParaRPr lang="en-US" altLang="zh-CN">
              <a:ea typeface="宋体" pitchFamily="2" charset="-122"/>
            </a:endParaRPr>
          </a:p>
        </p:txBody>
      </p:sp>
      <p:sp>
        <p:nvSpPr>
          <p:cNvPr id="9" name="标题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zh-CN" altLang="en-US" smtClean="0"/>
              <a:t>单击此处编辑母版标题样式</a:t>
            </a:r>
            <a:endParaRPr lang="en-US"/>
          </a:p>
        </p:txBody>
      </p:sp>
      <p:sp>
        <p:nvSpPr>
          <p:cNvPr id="17" name="副标题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6" name="日期占位符 29"/>
          <p:cNvSpPr>
            <a:spLocks noGrp="1"/>
          </p:cNvSpPr>
          <p:nvPr>
            <p:ph type="dt" sz="half" idx="10"/>
          </p:nvPr>
        </p:nvSpPr>
        <p:spPr/>
        <p:txBody>
          <a:bodyPr/>
          <a:lstStyle>
            <a:lvl1pPr>
              <a:defRPr/>
            </a:lvl1pPr>
          </a:lstStyle>
          <a:p>
            <a:pPr>
              <a:defRPr/>
            </a:pPr>
            <a:fld id="{2D623060-C180-4F83-9389-206B2042869F}" type="datetimeFigureOut">
              <a:rPr lang="en-US" altLang="zh-CN"/>
            </a:fld>
            <a:endParaRPr lang="en-US" altLang="zh-CN"/>
          </a:p>
        </p:txBody>
      </p:sp>
      <p:sp>
        <p:nvSpPr>
          <p:cNvPr id="7" name="页脚占位符 18"/>
          <p:cNvSpPr>
            <a:spLocks noGrp="1"/>
          </p:cNvSpPr>
          <p:nvPr>
            <p:ph type="ftr" sz="quarter" idx="11"/>
          </p:nvPr>
        </p:nvSpPr>
        <p:spPr/>
        <p:txBody>
          <a:bodyPr/>
          <a:lstStyle>
            <a:lvl1pPr>
              <a:defRPr/>
            </a:lvl1pPr>
          </a:lstStyle>
          <a:p>
            <a:pPr>
              <a:defRPr/>
            </a:pPr>
            <a:endParaRPr lang="en-US" altLang="zh-CN"/>
          </a:p>
        </p:txBody>
      </p:sp>
      <p:sp>
        <p:nvSpPr>
          <p:cNvPr id="8" name="灯片编号占位符 26"/>
          <p:cNvSpPr>
            <a:spLocks noGrp="1"/>
          </p:cNvSpPr>
          <p:nvPr>
            <p:ph type="sldNum" sz="quarter" idx="12"/>
          </p:nvPr>
        </p:nvSpPr>
        <p:spPr/>
        <p:txBody>
          <a:bodyPr/>
          <a:lstStyle>
            <a:lvl1pPr>
              <a:defRPr/>
            </a:lvl1pPr>
          </a:lstStyle>
          <a:p>
            <a:pPr>
              <a:defRPr/>
            </a:pPr>
            <a:fld id="{2D6396AA-75A1-4AD6-BD11-511467269ABD}"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5F1492ED-71D0-47FD-B5A4-F3B06957ED5C}" type="datetimeFigureOut">
              <a:rPr lang="en-US" altLang="zh-CN"/>
            </a:fld>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8628B02F-D67D-431B-918A-DF71491E7B6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5E1FB833-1791-4A28-9539-99CBBE03E39A}" type="datetimeFigureOut">
              <a:rPr lang="en-US" altLang="zh-CN"/>
            </a:fld>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E0DC41B0-3C4D-41DD-AAD5-AF25AB18618C}"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1162050" y="6243638"/>
            <a:ext cx="1905000" cy="457200"/>
          </a:xfrm>
        </p:spPr>
        <p:txBody>
          <a:bodyPr bIns="45720" anchor="t"/>
          <a:lstStyle>
            <a:lvl1pPr>
              <a:defRPr>
                <a:solidFill>
                  <a:schemeClr val="tx2">
                    <a:shade val="50000"/>
                  </a:schemeClr>
                </a:solidFill>
                <a:ea typeface="宋体" pitchFamily="2" charset="-122"/>
              </a:defRPr>
            </a:lvl1pPr>
          </a:lstStyle>
          <a:p>
            <a:pPr>
              <a:defRPr/>
            </a:pPr>
            <a:endParaRPr lang="en-US" altLang="zh-CN"/>
          </a:p>
        </p:txBody>
      </p:sp>
      <p:sp>
        <p:nvSpPr>
          <p:cNvPr id="4" name="页脚占位符 3"/>
          <p:cNvSpPr>
            <a:spLocks noGrp="1"/>
          </p:cNvSpPr>
          <p:nvPr>
            <p:ph type="ftr" sz="quarter" idx="11"/>
          </p:nvPr>
        </p:nvSpPr>
        <p:spPr>
          <a:xfrm>
            <a:off x="3657600" y="6243638"/>
            <a:ext cx="2895600" cy="457200"/>
          </a:xfrm>
        </p:spPr>
        <p:txBody>
          <a:bodyPr lIns="91440" rIns="91440" bIns="45720" anchor="t"/>
          <a:lstStyle>
            <a:lvl1pPr>
              <a:defRPr>
                <a:solidFill>
                  <a:schemeClr val="tx2">
                    <a:shade val="50000"/>
                  </a:schemeClr>
                </a:solidFill>
                <a:ea typeface="宋体" pitchFamily="2" charset="-122"/>
              </a:defRPr>
            </a:lvl1pPr>
          </a:lstStyle>
          <a:p>
            <a:pPr>
              <a:defRPr/>
            </a:pPr>
            <a:endParaRPr lang="en-US" altLang="zh-CN"/>
          </a:p>
        </p:txBody>
      </p:sp>
      <p:sp>
        <p:nvSpPr>
          <p:cNvPr id="5" name="灯片编号占位符 4"/>
          <p:cNvSpPr>
            <a:spLocks noGrp="1"/>
          </p:cNvSpPr>
          <p:nvPr>
            <p:ph type="sldNum" sz="quarter" idx="12"/>
          </p:nvPr>
        </p:nvSpPr>
        <p:spPr>
          <a:xfrm>
            <a:off x="7042150" y="6243638"/>
            <a:ext cx="1905000" cy="457200"/>
          </a:xfrm>
        </p:spPr>
        <p:txBody>
          <a:bodyPr lIns="91440" tIns="45720" rIns="91440" bIns="45720" anchor="t"/>
          <a:lstStyle>
            <a:lvl1pPr>
              <a:defRPr/>
            </a:lvl1pPr>
          </a:lstStyle>
          <a:p>
            <a:pPr>
              <a:defRPr/>
            </a:pPr>
            <a:fld id="{337F3B61-0E67-4D97-AB9A-F8031C45FCE3}" type="slidenum">
              <a:rPr lang="en-US" altLang="zh-CN"/>
            </a:fld>
            <a:endParaRPr lang="en-US" altLang="zh-CN"/>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1162050" y="6243638"/>
            <a:ext cx="1905000" cy="457200"/>
          </a:xfrm>
        </p:spPr>
        <p:txBody>
          <a:bodyPr bIns="45720" anchor="t"/>
          <a:lstStyle>
            <a:lvl1pPr>
              <a:defRPr>
                <a:solidFill>
                  <a:schemeClr val="tx2">
                    <a:shade val="50000"/>
                  </a:schemeClr>
                </a:solidFill>
                <a:ea typeface="宋体" pitchFamily="2" charset="-122"/>
              </a:defRPr>
            </a:lvl1pPr>
          </a:lstStyle>
          <a:p>
            <a:pPr>
              <a:defRPr/>
            </a:pPr>
            <a:endParaRPr lang="en-US" altLang="zh-CN"/>
          </a:p>
        </p:txBody>
      </p:sp>
      <p:sp>
        <p:nvSpPr>
          <p:cNvPr id="7" name="页脚占位符 6"/>
          <p:cNvSpPr>
            <a:spLocks noGrp="1"/>
          </p:cNvSpPr>
          <p:nvPr>
            <p:ph type="ftr" sz="quarter" idx="11"/>
          </p:nvPr>
        </p:nvSpPr>
        <p:spPr>
          <a:xfrm>
            <a:off x="3657600" y="6243638"/>
            <a:ext cx="2895600" cy="457200"/>
          </a:xfrm>
        </p:spPr>
        <p:txBody>
          <a:bodyPr lIns="91440" rIns="91440" bIns="45720" anchor="t"/>
          <a:lstStyle>
            <a:lvl1pPr>
              <a:defRPr>
                <a:solidFill>
                  <a:schemeClr val="tx2">
                    <a:shade val="50000"/>
                  </a:schemeClr>
                </a:solidFill>
                <a:ea typeface="宋体" pitchFamily="2" charset="-122"/>
              </a:defRPr>
            </a:lvl1pPr>
          </a:lstStyle>
          <a:p>
            <a:pPr>
              <a:defRPr/>
            </a:pPr>
            <a:endParaRPr lang="en-US" altLang="zh-CN"/>
          </a:p>
        </p:txBody>
      </p:sp>
      <p:sp>
        <p:nvSpPr>
          <p:cNvPr id="8" name="灯片编号占位符 7"/>
          <p:cNvSpPr>
            <a:spLocks noGrp="1"/>
          </p:cNvSpPr>
          <p:nvPr>
            <p:ph type="sldNum" sz="quarter" idx="12"/>
          </p:nvPr>
        </p:nvSpPr>
        <p:spPr>
          <a:xfrm>
            <a:off x="7042150" y="6243638"/>
            <a:ext cx="1905000" cy="457200"/>
          </a:xfrm>
        </p:spPr>
        <p:txBody>
          <a:bodyPr lIns="91440" tIns="45720" rIns="91440" bIns="45720" anchor="t"/>
          <a:lstStyle>
            <a:lvl1pPr>
              <a:defRPr/>
            </a:lvl1pPr>
          </a:lstStyle>
          <a:p>
            <a:pPr>
              <a:defRPr/>
            </a:pPr>
            <a:fld id="{969AB9A5-A363-47CF-B367-AB7B0A495FFE}" type="slidenum">
              <a:rPr lang="en-US" altLang="zh-CN"/>
            </a:fld>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DFAAEF68-1DC2-4ABD-8FE8-461921727D55}" type="datetimeFigureOut">
              <a:rPr lang="en-US" altLang="zh-CN"/>
            </a:fld>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F941A279-7B5C-4790-A2EC-92475059B802}"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2">
        <a:schemeClr val="bg2"/>
      </p:bgRef>
    </p:bg>
    <p:spTree>
      <p:nvGrpSpPr>
        <p:cNvPr id="1" name=""/>
        <p:cNvGrpSpPr/>
        <p:nvPr/>
      </p:nvGrpSpPr>
      <p:grpSpPr>
        <a:xfrm>
          <a:off x="0" y="0"/>
          <a:ext cx="0" cy="0"/>
          <a:chOff x="0" y="0"/>
          <a:chExt cx="0" cy="0"/>
        </a:xfrm>
      </p:grpSpPr>
      <p:sp>
        <p:nvSpPr>
          <p:cNvPr id="4" name="任意多边形 3"/>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algn="ctr">
              <a:defRPr/>
            </a:pPr>
            <a:endParaRPr lang="en-US" altLang="zh-CN">
              <a:ea typeface="宋体" pitchFamily="2" charset="-122"/>
            </a:endParaRPr>
          </a:p>
        </p:txBody>
      </p:sp>
      <p:sp>
        <p:nvSpPr>
          <p:cNvPr id="5" name="任意多边形 4"/>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algn="ctr">
              <a:defRPr/>
            </a:pPr>
            <a:endParaRPr lang="en-US" altLang="zh-CN">
              <a:ea typeface="宋体" pitchFamily="2" charset="-122"/>
            </a:endParaRPr>
          </a:p>
        </p:txBody>
      </p:sp>
      <p:sp>
        <p:nvSpPr>
          <p:cNvPr id="2" name="标题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endParaRPr lang="zh-CN" altLang="en-US" smtClean="0"/>
          </a:p>
        </p:txBody>
      </p:sp>
      <p:sp>
        <p:nvSpPr>
          <p:cNvPr id="6" name="日期占位符 3"/>
          <p:cNvSpPr>
            <a:spLocks noGrp="1"/>
          </p:cNvSpPr>
          <p:nvPr>
            <p:ph type="dt" sz="half" idx="10"/>
          </p:nvPr>
        </p:nvSpPr>
        <p:spPr/>
        <p:txBody>
          <a:bodyPr/>
          <a:lstStyle>
            <a:lvl1pPr>
              <a:defRPr/>
            </a:lvl1pPr>
          </a:lstStyle>
          <a:p>
            <a:pPr>
              <a:defRPr/>
            </a:pPr>
            <a:fld id="{2BA72278-89ED-4B8D-BD0A-E62CD27823FB}" type="datetimeFigureOut">
              <a:rPr lang="en-US" altLang="zh-CN"/>
            </a:fld>
            <a:endParaRPr lang="en-US" altLang="zh-CN"/>
          </a:p>
        </p:txBody>
      </p:sp>
      <p:sp>
        <p:nvSpPr>
          <p:cNvPr id="7" name="页脚占位符 4"/>
          <p:cNvSpPr>
            <a:spLocks noGrp="1"/>
          </p:cNvSpPr>
          <p:nvPr>
            <p:ph type="ftr" sz="quarter" idx="11"/>
          </p:nvPr>
        </p:nvSpPr>
        <p:spPr/>
        <p:txBody>
          <a:bodyPr/>
          <a:lstStyle>
            <a:lvl1pPr>
              <a:defRPr/>
            </a:lvl1pPr>
          </a:lstStyle>
          <a:p>
            <a:pPr>
              <a:defRPr/>
            </a:pPr>
            <a:endParaRPr lang="en-US" altLang="zh-CN"/>
          </a:p>
        </p:txBody>
      </p:sp>
      <p:sp>
        <p:nvSpPr>
          <p:cNvPr id="8" name="灯片编号占位符 5"/>
          <p:cNvSpPr>
            <a:spLocks noGrp="1"/>
          </p:cNvSpPr>
          <p:nvPr>
            <p:ph type="sldNum" sz="quarter" idx="12"/>
          </p:nvPr>
        </p:nvSpPr>
        <p:spPr/>
        <p:txBody>
          <a:bodyPr/>
          <a:lstStyle>
            <a:lvl1pPr>
              <a:defRPr/>
            </a:lvl1pPr>
          </a:lstStyle>
          <a:p>
            <a:pPr>
              <a:defRPr/>
            </a:pPr>
            <a:fld id="{4C9904D1-AE32-4BD9-A4AE-AB0917FDFE7B}"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1143000"/>
          </a:xfrm>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内容占位符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日期占位符 9"/>
          <p:cNvSpPr>
            <a:spLocks noGrp="1"/>
          </p:cNvSpPr>
          <p:nvPr>
            <p:ph type="dt" sz="half" idx="10"/>
          </p:nvPr>
        </p:nvSpPr>
        <p:spPr/>
        <p:txBody>
          <a:bodyPr/>
          <a:lstStyle>
            <a:lvl1pPr>
              <a:defRPr/>
            </a:lvl1pPr>
          </a:lstStyle>
          <a:p>
            <a:pPr>
              <a:defRPr/>
            </a:pPr>
            <a:fld id="{CB9F215D-7109-4E57-85D6-CDD22A89A09C}" type="datetimeFigureOut">
              <a:rPr lang="en-US" altLang="zh-CN"/>
            </a:fld>
            <a:endParaRPr lang="en-US" altLang="zh-CN"/>
          </a:p>
        </p:txBody>
      </p:sp>
      <p:sp>
        <p:nvSpPr>
          <p:cNvPr id="6" name="页脚占位符 21"/>
          <p:cNvSpPr>
            <a:spLocks noGrp="1"/>
          </p:cNvSpPr>
          <p:nvPr>
            <p:ph type="ftr" sz="quarter" idx="11"/>
          </p:nvPr>
        </p:nvSpPr>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6049D83C-F568-4D18-B811-C98E04734D4D}"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4" name="文本占位符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endParaRPr lang="zh-CN" altLang="en-US" smtClean="0"/>
          </a:p>
        </p:txBody>
      </p:sp>
      <p:sp>
        <p:nvSpPr>
          <p:cNvPr id="5" name="内容占位符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6" name="内容占位符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a:lvl1pPr>
          </a:lstStyle>
          <a:p>
            <a:pPr>
              <a:defRPr/>
            </a:pPr>
            <a:fld id="{1DC7784A-166A-4E2A-8C34-D8626444E682}" type="datetimeFigureOut">
              <a:rPr lang="en-US" altLang="zh-CN"/>
            </a:fld>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pPr>
              <a:defRPr/>
            </a:pPr>
            <a:fld id="{324D4B52-3529-40CA-AC2D-411563CEFA1D}"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320"/>
            <a:ext cx="7470648" cy="1143000"/>
          </a:xfrm>
        </p:spPr>
        <p:txBody>
          <a:bodyPr/>
          <a:lstStyle>
            <a:lvl1pPr algn="l">
              <a:defRPr sz="4600"/>
            </a:lvl1pPr>
          </a:lstStyle>
          <a:p>
            <a:r>
              <a:rPr lang="zh-CN" altLang="en-US" smtClean="0"/>
              <a:t>单击此处编辑母版标题样式</a:t>
            </a:r>
            <a:endParaRPr lang="en-US"/>
          </a:p>
        </p:txBody>
      </p:sp>
      <p:sp>
        <p:nvSpPr>
          <p:cNvPr id="3" name="日期占位符 9"/>
          <p:cNvSpPr>
            <a:spLocks noGrp="1"/>
          </p:cNvSpPr>
          <p:nvPr>
            <p:ph type="dt" sz="half" idx="10"/>
          </p:nvPr>
        </p:nvSpPr>
        <p:spPr/>
        <p:txBody>
          <a:bodyPr/>
          <a:lstStyle>
            <a:lvl1pPr>
              <a:defRPr/>
            </a:lvl1pPr>
          </a:lstStyle>
          <a:p>
            <a:pPr>
              <a:defRPr/>
            </a:pPr>
            <a:fld id="{420CCBF7-AEA0-44B7-B37F-406F50CACB46}" type="datetimeFigureOut">
              <a:rPr lang="en-US" altLang="zh-CN"/>
            </a:fld>
            <a:endParaRPr lang="en-US" altLang="zh-CN"/>
          </a:p>
        </p:txBody>
      </p:sp>
      <p:sp>
        <p:nvSpPr>
          <p:cNvPr id="4" name="页脚占位符 21"/>
          <p:cNvSpPr>
            <a:spLocks noGrp="1"/>
          </p:cNvSpPr>
          <p:nvPr>
            <p:ph type="ftr" sz="quarter" idx="11"/>
          </p:nvPr>
        </p:nvSpPr>
        <p:spPr/>
        <p:txBody>
          <a:bodyPr/>
          <a:lstStyle>
            <a:lvl1pPr>
              <a:defRPr/>
            </a:lvl1pPr>
          </a:lstStyle>
          <a:p>
            <a:pPr>
              <a:defRPr/>
            </a:pPr>
            <a:endParaRPr lang="en-US" altLang="zh-CN"/>
          </a:p>
        </p:txBody>
      </p:sp>
      <p:sp>
        <p:nvSpPr>
          <p:cNvPr id="5" name="灯片编号占位符 17"/>
          <p:cNvSpPr>
            <a:spLocks noGrp="1"/>
          </p:cNvSpPr>
          <p:nvPr>
            <p:ph type="sldNum" sz="quarter" idx="12"/>
          </p:nvPr>
        </p:nvSpPr>
        <p:spPr/>
        <p:txBody>
          <a:bodyPr/>
          <a:lstStyle>
            <a:lvl1pPr>
              <a:defRPr/>
            </a:lvl1pPr>
          </a:lstStyle>
          <a:p>
            <a:pPr>
              <a:defRPr/>
            </a:pPr>
            <a:fld id="{3A6B4239-2587-4AE7-BF04-BB557333105A}"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A0AF750D-1FCB-40AF-9E34-C6B562F79B19}" type="datetimeFigureOut">
              <a:rPr lang="en-US" altLang="zh-CN"/>
            </a:fld>
            <a:endParaRPr lang="en-US" altLang="zh-CN"/>
          </a:p>
        </p:txBody>
      </p:sp>
      <p:sp>
        <p:nvSpPr>
          <p:cNvPr id="3" name="页脚占位符 21"/>
          <p:cNvSpPr>
            <a:spLocks noGrp="1"/>
          </p:cNvSpPr>
          <p:nvPr>
            <p:ph type="ftr" sz="quarter" idx="11"/>
          </p:nvPr>
        </p:nvSpPr>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p:txBody>
          <a:bodyPr/>
          <a:lstStyle>
            <a:lvl1pPr>
              <a:defRPr/>
            </a:lvl1pPr>
          </a:lstStyle>
          <a:p>
            <a:pPr>
              <a:defRPr/>
            </a:pPr>
            <a:fld id="{1416B2C9-A92C-4242-8F0B-A1DF4714A474}"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endParaRPr lang="zh-CN" altLang="en-US" smtClean="0"/>
          </a:p>
        </p:txBody>
      </p:sp>
      <p:sp>
        <p:nvSpPr>
          <p:cNvPr id="4" name="内容占位符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fld id="{1710EEC7-B5D5-40CA-99AF-3E26F2224A2D}" type="datetimeFigureOut">
              <a:rPr lang="en-US" altLang="zh-CN"/>
            </a:fld>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156575" y="6421438"/>
            <a:ext cx="762000" cy="365125"/>
          </a:xfrm>
        </p:spPr>
        <p:txBody>
          <a:bodyPr/>
          <a:lstStyle>
            <a:lvl1pPr>
              <a:defRPr/>
            </a:lvl1pPr>
          </a:lstStyle>
          <a:p>
            <a:pPr>
              <a:defRPr/>
            </a:pPr>
            <a:fld id="{B384285A-EA0E-4B03-9AA7-68E89F39FF69}"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4" name="文本占位符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pPr>
              <a:defRPr/>
            </a:pPr>
            <a:fld id="{E1A09BA0-DE1B-448D-BA4A-FAB9A663A13D}" type="datetimeFigureOut">
              <a:rPr lang="en-US" altLang="zh-CN"/>
            </a:fld>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10AA4CBE-FF6A-4002-9457-1D055F82B0D0}"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任意多边形 11"/>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algn="ctr">
              <a:defRPr/>
            </a:pPr>
            <a:endParaRPr lang="en-US" altLang="zh-CN">
              <a:ea typeface="宋体" pitchFamily="2" charset="-122"/>
            </a:endParaRPr>
          </a:p>
        </p:txBody>
      </p:sp>
      <p:sp>
        <p:nvSpPr>
          <p:cNvPr id="16" name="任意多边形 15"/>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algn="ctr">
              <a:defRPr/>
            </a:pPr>
            <a:endParaRPr lang="en-US" altLang="zh-CN">
              <a:ea typeface="宋体" pitchFamily="2" charset="-122"/>
            </a:endParaRPr>
          </a:p>
        </p:txBody>
      </p:sp>
      <p:sp>
        <p:nvSpPr>
          <p:cNvPr id="1028" name="标题占位符 8"/>
          <p:cNvSpPr>
            <a:spLocks noGrp="1"/>
          </p:cNvSpPr>
          <p:nvPr>
            <p:ph type="title"/>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lstStyle/>
          <a:p>
            <a:pPr lvl="0"/>
            <a:r>
              <a:rPr lang="zh-CN" altLang="en-US" smtClean="0"/>
              <a:t>单击此处编辑母版标题样式</a:t>
            </a:r>
            <a:endParaRPr lang="zh-CN" altLang="en-US" smtClean="0"/>
          </a:p>
        </p:txBody>
      </p:sp>
      <p:sp>
        <p:nvSpPr>
          <p:cNvPr id="1029" name="文本占位符 29"/>
          <p:cNvSpPr>
            <a:spLocks noGrp="1"/>
          </p:cNvSpPr>
          <p:nvPr>
            <p:ph type="body" idx="1"/>
          </p:nvPr>
        </p:nvSpPr>
        <p:spPr bwMode="auto">
          <a:xfrm>
            <a:off x="457200" y="1600200"/>
            <a:ext cx="7467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 name="日期占位符 9"/>
          <p:cNvSpPr>
            <a:spLocks noGrp="1"/>
          </p:cNvSpPr>
          <p:nvPr>
            <p:ph type="dt" sz="half" idx="2"/>
          </p:nvPr>
        </p:nvSpPr>
        <p:spPr>
          <a:xfrm>
            <a:off x="457200" y="6421438"/>
            <a:ext cx="2133600" cy="365125"/>
          </a:xfrm>
          <a:prstGeom prst="rect">
            <a:avLst/>
          </a:prstGeom>
        </p:spPr>
        <p:txBody>
          <a:bodyPr vert="horz" wrap="square" lIns="91440" tIns="45720" rIns="91440" bIns="0" numCol="1" anchor="b" anchorCtr="0" compatLnSpc="1"/>
          <a:lstStyle>
            <a:lvl1pPr algn="l" eaLnBrk="1" hangingPunct="1">
              <a:defRPr sz="1000">
                <a:solidFill>
                  <a:srgbClr val="9B9A98"/>
                </a:solidFill>
                <a:ea typeface="宋体" pitchFamily="2" charset="-122"/>
              </a:defRPr>
            </a:lvl1pPr>
          </a:lstStyle>
          <a:p>
            <a:pPr>
              <a:defRPr/>
            </a:pPr>
            <a:fld id="{E43C3493-92D2-4ED5-B114-E772C34E8244}" type="datetimeFigureOut">
              <a:rPr lang="en-US" altLang="zh-CN"/>
            </a:fld>
            <a:endParaRPr lang="en-US" altLang="zh-CN"/>
          </a:p>
        </p:txBody>
      </p:sp>
      <p:sp>
        <p:nvSpPr>
          <p:cNvPr id="22" name="页脚占位符 21"/>
          <p:cNvSpPr>
            <a:spLocks noGrp="1"/>
          </p:cNvSpPr>
          <p:nvPr>
            <p:ph type="ftr" sz="quarter" idx="3"/>
          </p:nvPr>
        </p:nvSpPr>
        <p:spPr>
          <a:xfrm>
            <a:off x="3124200" y="6421438"/>
            <a:ext cx="2895600" cy="365125"/>
          </a:xfrm>
          <a:prstGeom prst="rect">
            <a:avLst/>
          </a:prstGeom>
        </p:spPr>
        <p:txBody>
          <a:bodyPr vert="horz" wrap="square" lIns="0" tIns="45720" rIns="0" bIns="0" numCol="1" anchor="b" anchorCtr="0" compatLnSpc="1"/>
          <a:lstStyle>
            <a:lvl1pPr algn="ctr" eaLnBrk="1" hangingPunct="1">
              <a:defRPr sz="1000">
                <a:solidFill>
                  <a:srgbClr val="9B9A98"/>
                </a:solidFill>
                <a:ea typeface="宋体" pitchFamily="2" charset="-122"/>
              </a:defRPr>
            </a:lvl1pPr>
          </a:lstStyle>
          <a:p>
            <a:pPr>
              <a:defRPr/>
            </a:pPr>
            <a:endParaRPr lang="en-US" altLang="zh-CN"/>
          </a:p>
        </p:txBody>
      </p:sp>
      <p:sp>
        <p:nvSpPr>
          <p:cNvPr id="18" name="灯片编号占位符 17"/>
          <p:cNvSpPr>
            <a:spLocks noGrp="1"/>
          </p:cNvSpPr>
          <p:nvPr>
            <p:ph type="sldNum" sz="quarter" idx="4"/>
          </p:nvPr>
        </p:nvSpPr>
        <p:spPr>
          <a:xfrm>
            <a:off x="8153400" y="6421438"/>
            <a:ext cx="762000" cy="365125"/>
          </a:xfrm>
          <a:prstGeom prst="rect">
            <a:avLst/>
          </a:prstGeom>
        </p:spPr>
        <p:txBody>
          <a:bodyPr vert="horz" wrap="square" lIns="0" tIns="0" rIns="0" bIns="0" numCol="1" anchor="b" anchorCtr="0" compatLnSpc="1"/>
          <a:lstStyle>
            <a:lvl1pPr algn="r" eaLnBrk="1" hangingPunct="1">
              <a:defRPr sz="1000">
                <a:solidFill>
                  <a:srgbClr val="9B9A98"/>
                </a:solidFill>
                <a:ea typeface="宋体" pitchFamily="2" charset="-122"/>
              </a:defRPr>
            </a:lvl1pPr>
          </a:lstStyle>
          <a:p>
            <a:pPr>
              <a:defRPr/>
            </a:pPr>
            <a:fld id="{95899F5D-D9CA-4858-A09C-8C54A142100C}" type="slidenum">
              <a:rPr lang="en-US" altLang="zh-CN"/>
            </a:fld>
            <a:endParaRPr lang="en-US" altLang="zh-C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Franklin Gothic Book" pitchFamily="34" charset="0"/>
        </a:defRPr>
      </a:lvl2pPr>
      <a:lvl3pPr algn="l" rtl="0" eaLnBrk="0" fontAlgn="base" hangingPunct="0">
        <a:spcBef>
          <a:spcPct val="0"/>
        </a:spcBef>
        <a:spcAft>
          <a:spcPct val="0"/>
        </a:spcAft>
        <a:defRPr sz="4600">
          <a:solidFill>
            <a:schemeClr val="tx1"/>
          </a:solidFill>
          <a:latin typeface="Franklin Gothic Book" pitchFamily="34" charset="0"/>
        </a:defRPr>
      </a:lvl3pPr>
      <a:lvl4pPr algn="l" rtl="0" eaLnBrk="0" fontAlgn="base" hangingPunct="0">
        <a:spcBef>
          <a:spcPct val="0"/>
        </a:spcBef>
        <a:spcAft>
          <a:spcPct val="0"/>
        </a:spcAft>
        <a:defRPr sz="4600">
          <a:solidFill>
            <a:schemeClr val="tx1"/>
          </a:solidFill>
          <a:latin typeface="Franklin Gothic Book" pitchFamily="34" charset="0"/>
        </a:defRPr>
      </a:lvl4pPr>
      <a:lvl5pPr algn="l" rtl="0" eaLnBrk="0" fontAlgn="base" hangingPunct="0">
        <a:spcBef>
          <a:spcPct val="0"/>
        </a:spcBef>
        <a:spcAft>
          <a:spcPct val="0"/>
        </a:spcAft>
        <a:defRPr sz="4600">
          <a:solidFill>
            <a:schemeClr val="tx1"/>
          </a:solidFill>
          <a:latin typeface="Franklin Gothic Book" pitchFamily="34" charset="0"/>
        </a:defRPr>
      </a:lvl5pPr>
      <a:lvl6pPr marL="457200" algn="l" rtl="0" fontAlgn="base">
        <a:spcBef>
          <a:spcPct val="0"/>
        </a:spcBef>
        <a:spcAft>
          <a:spcPct val="0"/>
        </a:spcAft>
        <a:defRPr sz="4600">
          <a:solidFill>
            <a:schemeClr val="tx1"/>
          </a:solidFill>
          <a:latin typeface="Franklin Gothic Book" pitchFamily="34" charset="0"/>
        </a:defRPr>
      </a:lvl6pPr>
      <a:lvl7pPr marL="914400" algn="l" rtl="0" fontAlgn="base">
        <a:spcBef>
          <a:spcPct val="0"/>
        </a:spcBef>
        <a:spcAft>
          <a:spcPct val="0"/>
        </a:spcAft>
        <a:defRPr sz="4600">
          <a:solidFill>
            <a:schemeClr val="tx1"/>
          </a:solidFill>
          <a:latin typeface="Franklin Gothic Book" pitchFamily="34" charset="0"/>
        </a:defRPr>
      </a:lvl7pPr>
      <a:lvl8pPr marL="1371600" algn="l" rtl="0" fontAlgn="base">
        <a:spcBef>
          <a:spcPct val="0"/>
        </a:spcBef>
        <a:spcAft>
          <a:spcPct val="0"/>
        </a:spcAft>
        <a:defRPr sz="4600">
          <a:solidFill>
            <a:schemeClr val="tx1"/>
          </a:solidFill>
          <a:latin typeface="Franklin Gothic Book" pitchFamily="34" charset="0"/>
        </a:defRPr>
      </a:lvl8pPr>
      <a:lvl9pPr marL="1828800" algn="l" rtl="0" fontAlgn="base">
        <a:spcBef>
          <a:spcPct val="0"/>
        </a:spcBef>
        <a:spcAft>
          <a:spcPct val="0"/>
        </a:spcAft>
        <a:defRPr sz="4600">
          <a:solidFill>
            <a:schemeClr val="tx1"/>
          </a:solidFill>
          <a:latin typeface="Franklin Gothic Book" pitchFamily="34" charset="0"/>
        </a:defRPr>
      </a:lvl9pPr>
    </p:titleStyle>
    <p:bodyStyle>
      <a:lvl1pPr marL="419100" indent="-382905" algn="l" rtl="0" eaLnBrk="0" fontAlgn="base" hangingPunct="0">
        <a:spcBef>
          <a:spcPct val="200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630" indent="-273050" algn="l" rtl="0" eaLnBrk="0" fontAlgn="base" hangingPunct="0">
        <a:spcBef>
          <a:spcPct val="2000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5205" indent="-255905" algn="l" rtl="0" eaLnBrk="0" fontAlgn="base" hangingPunct="0">
        <a:spcBef>
          <a:spcPct val="20000"/>
        </a:spcBef>
        <a:spcAft>
          <a:spcPct val="0"/>
        </a:spcAft>
        <a:buClr>
          <a:schemeClr val="accent2"/>
        </a:buClr>
        <a:buSzPct val="85000"/>
        <a:buFont typeface="Arial" pitchFamily="34" charset="0"/>
        <a:buChar char="○"/>
        <a:defRPr sz="2400" kern="1200">
          <a:solidFill>
            <a:schemeClr val="tx1"/>
          </a:solidFill>
          <a:latin typeface="+mn-lt"/>
          <a:ea typeface="+mn-ea"/>
          <a:cs typeface="+mn-cs"/>
        </a:defRPr>
      </a:lvl3pPr>
      <a:lvl4pPr marL="1279525" indent="-236855" algn="l" rtl="0" eaLnBrk="0" fontAlgn="base" hangingPunct="0">
        <a:spcBef>
          <a:spcPct val="20000"/>
        </a:spcBef>
        <a:spcAft>
          <a:spcPct val="0"/>
        </a:spcAft>
        <a:buClr>
          <a:srgbClr val="8D89A4"/>
        </a:buClr>
        <a:buSzPct val="90000"/>
        <a:buFont typeface="Wingdings 2" pitchFamily="18" charset="2"/>
        <a:buChar char=""/>
        <a:defRPr sz="2000" kern="1200">
          <a:solidFill>
            <a:schemeClr val="tx1"/>
          </a:solidFill>
          <a:latin typeface="+mn-lt"/>
          <a:ea typeface="+mn-ea"/>
          <a:cs typeface="+mn-cs"/>
        </a:defRPr>
      </a:lvl4pPr>
      <a:lvl5pPr marL="1489075" indent="-182880" algn="l" rtl="0" eaLnBrk="0" fontAlgn="base" hangingPunct="0">
        <a:spcBef>
          <a:spcPct val="20000"/>
        </a:spcBef>
        <a:spcAft>
          <a:spcPct val="0"/>
        </a:spcAft>
        <a:buClr>
          <a:srgbClr val="748560"/>
        </a:buClr>
        <a:buSzPct val="100000"/>
        <a:buFont typeface="Arial" pitchFamily="34" charset="0"/>
        <a:buChar char="-"/>
        <a:defRPr sz="2000" kern="1200">
          <a:solidFill>
            <a:schemeClr val="tx1"/>
          </a:solidFill>
          <a:latin typeface="+mn-lt"/>
          <a:ea typeface="+mn-ea"/>
          <a:cs typeface="+mn-cs"/>
        </a:defRPr>
      </a:lvl5pPr>
      <a:lvl6pPr marL="1700530"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95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102.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7.xml"/><Relationship Id="rId4" Type="http://schemas.openxmlformats.org/officeDocument/2006/relationships/image" Target="../media/image65.emf"/><Relationship Id="rId3" Type="http://schemas.openxmlformats.org/officeDocument/2006/relationships/oleObject" Target="../embeddings/oleObject20.bin"/><Relationship Id="rId2" Type="http://schemas.openxmlformats.org/officeDocument/2006/relationships/image" Target="../media/image64.emf"/><Relationship Id="rId1" Type="http://schemas.openxmlformats.org/officeDocument/2006/relationships/oleObject" Target="../embeddings/oleObject19.bin"/></Relationships>
</file>

<file path=ppt/slides/_rels/slide103.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66.emf"/><Relationship Id="rId1" Type="http://schemas.openxmlformats.org/officeDocument/2006/relationships/oleObject" Target="../embeddings/oleObject21.bin"/></Relationships>
</file>

<file path=ppt/slides/_rels/slide104.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7.xml"/><Relationship Id="rId4" Type="http://schemas.openxmlformats.org/officeDocument/2006/relationships/image" Target="../media/image68.emf"/><Relationship Id="rId3" Type="http://schemas.openxmlformats.org/officeDocument/2006/relationships/oleObject" Target="../embeddings/oleObject23.bin"/><Relationship Id="rId2" Type="http://schemas.openxmlformats.org/officeDocument/2006/relationships/image" Target="../media/image67.emf"/><Relationship Id="rId1" Type="http://schemas.openxmlformats.org/officeDocument/2006/relationships/oleObject" Target="../embeddings/oleObject22.bin"/></Relationships>
</file>

<file path=ppt/slides/_rels/slide10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2.emf"/><Relationship Id="rId7" Type="http://schemas.openxmlformats.org/officeDocument/2006/relationships/oleObject" Target="../embeddings/oleObject27.bin"/><Relationship Id="rId6" Type="http://schemas.openxmlformats.org/officeDocument/2006/relationships/image" Target="../media/image71.emf"/><Relationship Id="rId5" Type="http://schemas.openxmlformats.org/officeDocument/2006/relationships/oleObject" Target="../embeddings/oleObject26.bin"/><Relationship Id="rId4" Type="http://schemas.openxmlformats.org/officeDocument/2006/relationships/image" Target="../media/image70.emf"/><Relationship Id="rId3" Type="http://schemas.openxmlformats.org/officeDocument/2006/relationships/oleObject" Target="../embeddings/oleObject25.bin"/><Relationship Id="rId2" Type="http://schemas.openxmlformats.org/officeDocument/2006/relationships/image" Target="../media/image69.emf"/><Relationship Id="rId10" Type="http://schemas.openxmlformats.org/officeDocument/2006/relationships/vmlDrawing" Target="../drawings/vmlDrawing19.vml"/><Relationship Id="rId1" Type="http://schemas.openxmlformats.org/officeDocument/2006/relationships/oleObject" Target="../embeddings/oleObject24.bin"/></Relationships>
</file>

<file path=ppt/slides/_rels/slide106.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7.xml"/><Relationship Id="rId4" Type="http://schemas.openxmlformats.org/officeDocument/2006/relationships/image" Target="../media/image74.emf"/><Relationship Id="rId3" Type="http://schemas.openxmlformats.org/officeDocument/2006/relationships/oleObject" Target="../embeddings/oleObject29.bin"/><Relationship Id="rId2" Type="http://schemas.openxmlformats.org/officeDocument/2006/relationships/image" Target="../media/image73.emf"/><Relationship Id="rId1" Type="http://schemas.openxmlformats.org/officeDocument/2006/relationships/oleObject" Target="../embeddings/oleObject28.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75.emf"/><Relationship Id="rId1" Type="http://schemas.openxmlformats.org/officeDocument/2006/relationships/oleObject" Target="../embeddings/oleObject30.bin"/></Relationships>
</file>

<file path=ppt/slides/_rels/slide109.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7.xml"/><Relationship Id="rId4" Type="http://schemas.openxmlformats.org/officeDocument/2006/relationships/image" Target="../media/image77.emf"/><Relationship Id="rId3" Type="http://schemas.openxmlformats.org/officeDocument/2006/relationships/oleObject" Target="../embeddings/oleObject32.bin"/><Relationship Id="rId2" Type="http://schemas.openxmlformats.org/officeDocument/2006/relationships/image" Target="../media/image76.wmf"/><Relationship Id="rId1" Type="http://schemas.openxmlformats.org/officeDocument/2006/relationships/oleObject" Target="../embeddings/oleObject31.bin"/></Relationships>
</file>

<file path=ppt/slides/_rels/slide1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3.xml"/><Relationship Id="rId5" Type="http://schemas.openxmlformats.org/officeDocument/2006/relationships/slide" Target="slide7.xml"/><Relationship Id="rId4" Type="http://schemas.openxmlformats.org/officeDocument/2006/relationships/image" Target="../media/image4.png"/><Relationship Id="rId3" Type="http://schemas.openxmlformats.org/officeDocument/2006/relationships/oleObject" Target="../embeddings/oleObject2.bin"/><Relationship Id="rId2" Type="http://schemas.openxmlformats.org/officeDocument/2006/relationships/image" Target="../media/image3.png"/><Relationship Id="rId1"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7.xml"/><Relationship Id="rId2" Type="http://schemas.openxmlformats.org/officeDocument/2006/relationships/image" Target="../media/image78.emf"/><Relationship Id="rId1" Type="http://schemas.openxmlformats.org/officeDocument/2006/relationships/oleObject" Target="../embeddings/oleObject33.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hdphoto1.wdp"/><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http://www.zcce.com/images/product/h9.jpg" TargetMode="External"/><Relationship Id="rId7" Type="http://schemas.openxmlformats.org/officeDocument/2006/relationships/image" Target="../media/image18.jpeg"/><Relationship Id="rId6" Type="http://schemas.openxmlformats.org/officeDocument/2006/relationships/image" Target="http://www.zcce.com/images/product/h4.jpg" TargetMode="External"/><Relationship Id="rId5" Type="http://schemas.openxmlformats.org/officeDocument/2006/relationships/image" Target="../media/image17.jpeg"/><Relationship Id="rId4" Type="http://schemas.openxmlformats.org/officeDocument/2006/relationships/image" Target="http://www.zcce.com/images/product/h7.jpg" TargetMode="External"/><Relationship Id="rId3" Type="http://schemas.openxmlformats.org/officeDocument/2006/relationships/image" Target="../media/image16.jpeg"/><Relationship Id="rId2" Type="http://schemas.openxmlformats.org/officeDocument/2006/relationships/image" Target="http://www.zcce.com/images/product/h1.jpg" TargetMode="External"/><Relationship Id="rId11" Type="http://schemas.openxmlformats.org/officeDocument/2006/relationships/slideLayout" Target="../slideLayouts/slideLayout2.xml"/><Relationship Id="rId10" Type="http://schemas.openxmlformats.org/officeDocument/2006/relationships/image" Target="http://www.zcce.com/images/product/h5.jpg" TargetMode="External"/><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http://www.zcce.com/images/product/h1.jpg" TargetMode="External"/><Relationship Id="rId2" Type="http://schemas.openxmlformats.org/officeDocument/2006/relationships/image" Target="../media/image15.jpe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http://www.zcce.com/images/product/h7.jpg" TargetMode="External"/><Relationship Id="rId2" Type="http://schemas.openxmlformats.org/officeDocument/2006/relationships/image" Target="../media/image16.jpe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http://www.zcce.com/images/product/h5.jpg" TargetMode="External"/><Relationship Id="rId2" Type="http://schemas.openxmlformats.org/officeDocument/2006/relationships/image" Target="../media/image19.jpeg"/><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http://www.zcce.com/images/product/h4.jpg" TargetMode="External"/><Relationship Id="rId2" Type="http://schemas.openxmlformats.org/officeDocument/2006/relationships/image" Target="../media/image17.jpe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http://www.zcce.com/images/product/h2.jpg" TargetMode="External"/><Relationship Id="rId4" Type="http://schemas.openxmlformats.org/officeDocument/2006/relationships/image" Target="../media/image32.jpeg"/><Relationship Id="rId3" Type="http://schemas.openxmlformats.org/officeDocument/2006/relationships/image" Target="http://www.zcce.com/images/product/h6.jpg" TargetMode="External"/><Relationship Id="rId2" Type="http://schemas.openxmlformats.org/officeDocument/2006/relationships/image" Target="../media/image31.jpeg"/><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http://www.zcce.com/images/product/5.1.6.jpg" TargetMode="External"/><Relationship Id="rId5" Type="http://schemas.openxmlformats.org/officeDocument/2006/relationships/image" Target="../media/image34.jpeg"/><Relationship Id="rId4" Type="http://schemas.openxmlformats.org/officeDocument/2006/relationships/image" Target="http://www.zcce.com/images/product/5.1.8.jpg" TargetMode="External"/><Relationship Id="rId3" Type="http://schemas.openxmlformats.org/officeDocument/2006/relationships/image" Target="../media/image33.jpeg"/><Relationship Id="rId2" Type="http://schemas.openxmlformats.org/officeDocument/2006/relationships/image" Target="http://www.zcce.com/images/product/h9.jpg" TargetMode="External"/><Relationship Id="rId1" Type="http://schemas.openxmlformats.org/officeDocument/2006/relationships/image" Target="../media/image1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37.emf"/><Relationship Id="rId1" Type="http://schemas.openxmlformats.org/officeDocument/2006/relationships/oleObject" Target="../embeddings/oleObject7.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73.xml"/><Relationship Id="rId2" Type="http://schemas.openxmlformats.org/officeDocument/2006/relationships/slide" Target="slide53.xml"/><Relationship Id="rId1" Type="http://schemas.openxmlformats.org/officeDocument/2006/relationships/slide" Target="slide6.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oleObject" Target="../embeddings/oleObject8.bin"/></Relationships>
</file>

<file path=ppt/slides/_rels/slide51.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image" Target="../media/image40.png"/><Relationship Id="rId3" Type="http://schemas.openxmlformats.org/officeDocument/2006/relationships/oleObject" Target="../embeddings/oleObject10.bin"/><Relationship Id="rId2" Type="http://schemas.openxmlformats.org/officeDocument/2006/relationships/image" Target="../media/image39.png"/><Relationship Id="rId1" Type="http://schemas.openxmlformats.org/officeDocument/2006/relationships/oleObject" Target="../embeddings/oleObject9.bin"/></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hyperlink" Target="http://images.google.com/imgres?imgurl=https://www.genetik.uni-bielefeld.de/GenoMik/pix/streptomyces.jpg&amp;imgrefurl=https://www.genetik.uni-bielefeld.de/GenoMik/cluster5.html&amp;h=842&amp;w=1024&amp;sz=148&amp;tbnid=T35EVZFQAxkJ:&amp;tbnh=123&amp;tbnw=150&amp;hl=zh-CN&amp;start=6&amp;prev=/images?q=streptomyces&amp;svnum=10&amp;hl=zh-CN&amp;lr=&amp;newwindow=1" TargetMode="External"/><Relationship Id="rId3" Type="http://schemas.openxmlformats.org/officeDocument/2006/relationships/image" Target="../media/image43.jpeg"/><Relationship Id="rId2" Type="http://schemas.openxmlformats.org/officeDocument/2006/relationships/hyperlink" Target="http://images.google.com/imgres?imgurl=http://www.monanneeaucollege.com/6.svt.chap11_fichiers/penicillium-roqueforti.2.jpg&amp;imgrefurl=http://www.monanneeaucollege.com/6.svt.chap11.htm&amp;h=283&amp;w=217&amp;sz=11&amp;tbnid=6B7dkvFxXTIJ:&amp;tbnh=110&amp;tbnw=84&amp;hl=zh-CN&amp;start=13&amp;prev=/images?q=penicillium&amp;svnum=10&amp;hl=zh-CN&amp;lr=&amp;newwindow=1" TargetMode="External"/><Relationship Id="rId1" Type="http://schemas.openxmlformats.org/officeDocument/2006/relationships/image" Target="../media/image4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16.xml"/><Relationship Id="rId4" Type="http://schemas.openxmlformats.org/officeDocument/2006/relationships/slide" Target="slide15.xml"/><Relationship Id="rId3" Type="http://schemas.openxmlformats.org/officeDocument/2006/relationships/slide" Target="slide14.xml"/><Relationship Id="rId2" Type="http://schemas.openxmlformats.org/officeDocument/2006/relationships/slide" Target="slide12.xml"/><Relationship Id="rId1" Type="http://schemas.openxmlformats.org/officeDocument/2006/relationships/slide" Target="slide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5.xml"/><Relationship Id="rId1"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48.emf"/><Relationship Id="rId1"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7" Type="http://schemas.openxmlformats.org/officeDocument/2006/relationships/vmlDrawing" Target="../drawings/vmlDrawing10.vml"/><Relationship Id="rId6"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wmf"/><Relationship Id="rId3" Type="http://schemas.openxmlformats.org/officeDocument/2006/relationships/oleObject" Target="../embeddings/oleObject12.bin"/><Relationship Id="rId2" Type="http://schemas.openxmlformats.org/officeDocument/2006/relationships/image" Target="../media/image51.png"/><Relationship Id="rId1" Type="http://schemas.openxmlformats.org/officeDocument/2006/relationships/image" Target="../media/image50.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87.xml"/><Relationship Id="rId1" Type="http://schemas.openxmlformats.org/officeDocument/2006/relationships/slide" Target="slide85.xml"/></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54.emf"/><Relationship Id="rId1" Type="http://schemas.openxmlformats.org/officeDocument/2006/relationships/oleObject" Target="../embeddings/oleObject13.bin"/></Relationships>
</file>

<file path=ppt/slides/_rels/slide86.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7.xml"/><Relationship Id="rId5" Type="http://schemas.openxmlformats.org/officeDocument/2006/relationships/slide" Target="slide84.xml"/><Relationship Id="rId4" Type="http://schemas.openxmlformats.org/officeDocument/2006/relationships/image" Target="../media/image56.emf"/><Relationship Id="rId3" Type="http://schemas.openxmlformats.org/officeDocument/2006/relationships/oleObject" Target="../embeddings/oleObject15.bin"/><Relationship Id="rId2" Type="http://schemas.openxmlformats.org/officeDocument/2006/relationships/image" Target="../media/image55.emf"/><Relationship Id="rId1" Type="http://schemas.openxmlformats.org/officeDocument/2006/relationships/oleObject" Target="../embeddings/oleObject14.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oleObject" Target="../embeddings/oleObject16.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61.emf"/><Relationship Id="rId1" Type="http://schemas.openxmlformats.org/officeDocument/2006/relationships/oleObject" Target="../embeddings/oleObject17.bin"/></Relationships>
</file>

<file path=ppt/slides/_rels/slide98.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7.xml"/><Relationship Id="rId2" Type="http://schemas.openxmlformats.org/officeDocument/2006/relationships/image" Target="../media/image62.emf"/><Relationship Id="rId1" Type="http://schemas.openxmlformats.org/officeDocument/2006/relationships/oleObject" Target="../embeddings/oleObject18.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0242" name="图片 1"/>
          <p:cNvPicPr>
            <a:picLocks noChangeAspect="1"/>
          </p:cNvPicPr>
          <p:nvPr/>
        </p:nvPicPr>
        <p:blipFill>
          <a:blip r:embed="rId1">
            <a:extLst>
              <a:ext uri="{28A0092B-C50C-407E-A947-70E740481C1C}">
                <a14:useLocalDpi xmlns:a14="http://schemas.microsoft.com/office/drawing/2010/main" val="0"/>
              </a:ext>
            </a:extLst>
          </a:blip>
          <a:srcRect t="14301"/>
          <a:stretch>
            <a:fillRect/>
          </a:stretch>
        </p:blipFill>
        <p:spPr bwMode="auto">
          <a:xfrm>
            <a:off x="-900608" y="0"/>
            <a:ext cx="10562540" cy="67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6513" y="2043113"/>
            <a:ext cx="9205913" cy="30241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122" name="Rectangle 2"/>
          <p:cNvSpPr>
            <a:spLocks noGrp="1" noChangeArrowheads="1"/>
          </p:cNvSpPr>
          <p:nvPr>
            <p:ph type="title"/>
          </p:nvPr>
        </p:nvSpPr>
        <p:spPr>
          <a:xfrm>
            <a:off x="25400" y="2492375"/>
            <a:ext cx="9144000" cy="2592388"/>
          </a:xfrm>
        </p:spPr>
        <p:txBody>
          <a:bodyPr>
            <a:normAutofit fontScale="90000"/>
          </a:bodyPr>
          <a:lstStyle/>
          <a:p>
            <a:pPr algn="ctr" eaLnBrk="1" fontAlgn="auto" hangingPunct="1">
              <a:lnSpc>
                <a:spcPct val="150000"/>
              </a:lnSpc>
              <a:spcBef>
                <a:spcPct val="50000"/>
              </a:spcBef>
              <a:spcAft>
                <a:spcPts val="0"/>
              </a:spcAft>
              <a:defRPr/>
            </a:pPr>
            <a:r>
              <a:rPr lang="zh-CN" altLang="en-US" sz="6000" b="1" dirty="0" smtClean="0">
                <a:solidFill>
                  <a:srgbClr val="002060"/>
                </a:solidFill>
                <a:latin typeface="华文新魏" pitchFamily="2" charset="-122"/>
                <a:ea typeface="华文新魏" pitchFamily="2" charset="-122"/>
              </a:rPr>
              <a:t>第六章  发酵过程工艺的优化与控制</a:t>
            </a:r>
            <a:br>
              <a:rPr lang="zh-CN" altLang="en-US" sz="5400" dirty="0" smtClean="0">
                <a:solidFill>
                  <a:srgbClr val="002060"/>
                </a:solidFill>
                <a:latin typeface="楷体_GB2312" pitchFamily="49" charset="-122"/>
                <a:ea typeface="楷体_GB2312" pitchFamily="49" charset="-122"/>
              </a:rPr>
            </a:br>
            <a:endParaRPr lang="en-US" altLang="zh-CN" sz="4800" dirty="0" smtClean="0">
              <a:solidFill>
                <a:srgbClr val="002060"/>
              </a:solidFill>
              <a:latin typeface="华文新魏" pitchFamily="2" charset="-122"/>
              <a:ea typeface="华文新魏" pitchFamily="2" charset="-122"/>
            </a:endParaRPr>
          </a:p>
        </p:txBody>
      </p:sp>
      <p:sp>
        <p:nvSpPr>
          <p:cNvPr id="10245" name="文本框 3"/>
          <p:cNvSpPr txBox="1">
            <a:spLocks noChangeArrowheads="1"/>
          </p:cNvSpPr>
          <p:nvPr/>
        </p:nvSpPr>
        <p:spPr bwMode="auto">
          <a:xfrm>
            <a:off x="6265863" y="4394200"/>
            <a:ext cx="1944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a:solidFill>
                  <a:srgbClr val="333300"/>
                </a:solidFill>
              </a:rPr>
              <a:t>授课人：胡益波</a:t>
            </a:r>
            <a:endParaRPr lang="zh-CN" altLang="en-US">
              <a:solidFill>
                <a:srgbClr val="3333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4500"/>
                                  </p:stCondLst>
                                  <p:childTnLst>
                                    <p:set>
                                      <p:cBhvr>
                                        <p:cTn id="6" dur="1" fill="hold">
                                          <p:stCondLst>
                                            <p:cond delay="0"/>
                                          </p:stCondLst>
                                        </p:cTn>
                                        <p:tgtEl>
                                          <p:spTgt spid="133122"/>
                                        </p:tgtEl>
                                        <p:attrNameLst>
                                          <p:attrName>style.visibility</p:attrName>
                                        </p:attrNameLst>
                                      </p:cBhvr>
                                      <p:to>
                                        <p:strVal val="visible"/>
                                      </p:to>
                                    </p:set>
                                    <p:anim calcmode="lin" valueType="num">
                                      <p:cBhvr>
                                        <p:cTn id="7" dur="500" fill="hold"/>
                                        <p:tgtEl>
                                          <p:spTgt spid="133122"/>
                                        </p:tgtEl>
                                        <p:attrNameLst>
                                          <p:attrName>ppt_w</p:attrName>
                                        </p:attrNameLst>
                                      </p:cBhvr>
                                      <p:tavLst>
                                        <p:tav tm="0">
                                          <p:val>
                                            <p:fltVal val="0"/>
                                          </p:val>
                                        </p:tav>
                                        <p:tav tm="100000">
                                          <p:val>
                                            <p:strVal val="#ppt_w"/>
                                          </p:val>
                                        </p:tav>
                                      </p:tavLst>
                                    </p:anim>
                                    <p:anim calcmode="lin" valueType="num">
                                      <p:cBhvr>
                                        <p:cTn id="8" dur="500" fill="hold"/>
                                        <p:tgtEl>
                                          <p:spTgt spid="133122"/>
                                        </p:tgtEl>
                                        <p:attrNameLst>
                                          <p:attrName>ppt_h</p:attrName>
                                        </p:attrNameLst>
                                      </p:cBhvr>
                                      <p:tavLst>
                                        <p:tav tm="0">
                                          <p:val>
                                            <p:fltVal val="0"/>
                                          </p:val>
                                        </p:tav>
                                        <p:tav tm="100000">
                                          <p:val>
                                            <p:strVal val="#ppt_h"/>
                                          </p:val>
                                        </p:tav>
                                      </p:tavLst>
                                    </p:anim>
                                    <p:animEffect transition="in" filter="fade">
                                      <p:cBhvr>
                                        <p:cTn id="9" dur="500"/>
                                        <p:tgtEl>
                                          <p:spTgt spid="133122"/>
                                        </p:tgtEl>
                                      </p:cBhvr>
                                    </p:animEffect>
                                  </p:childTnLst>
                                </p:cTn>
                              </p:par>
                              <p:par>
                                <p:cTn id="10" presetID="53" presetClass="entr" presetSubtype="16" fill="hold" grpId="0" nodeType="withEffect">
                                  <p:stCondLst>
                                    <p:cond delay="45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4500"/>
                                  </p:stCondLst>
                                  <p:childTnLst>
                                    <p:set>
                                      <p:cBhvr>
                                        <p:cTn id="16" dur="1" fill="hold">
                                          <p:stCondLst>
                                            <p:cond delay="0"/>
                                          </p:stCondLst>
                                        </p:cTn>
                                        <p:tgtEl>
                                          <p:spTgt spid="10245"/>
                                        </p:tgtEl>
                                        <p:attrNameLst>
                                          <p:attrName>style.visibility</p:attrName>
                                        </p:attrNameLst>
                                      </p:cBhvr>
                                      <p:to>
                                        <p:strVal val="visible"/>
                                      </p:to>
                                    </p:set>
                                    <p:anim calcmode="lin" valueType="num">
                                      <p:cBhvr>
                                        <p:cTn id="17" dur="500" fill="hold"/>
                                        <p:tgtEl>
                                          <p:spTgt spid="10245"/>
                                        </p:tgtEl>
                                        <p:attrNameLst>
                                          <p:attrName>ppt_w</p:attrName>
                                        </p:attrNameLst>
                                      </p:cBhvr>
                                      <p:tavLst>
                                        <p:tav tm="0">
                                          <p:val>
                                            <p:fltVal val="0"/>
                                          </p:val>
                                        </p:tav>
                                        <p:tav tm="100000">
                                          <p:val>
                                            <p:strVal val="#ppt_w"/>
                                          </p:val>
                                        </p:tav>
                                      </p:tavLst>
                                    </p:anim>
                                    <p:anim calcmode="lin" valueType="num">
                                      <p:cBhvr>
                                        <p:cTn id="18" dur="500" fill="hold"/>
                                        <p:tgtEl>
                                          <p:spTgt spid="10245"/>
                                        </p:tgtEl>
                                        <p:attrNameLst>
                                          <p:attrName>ppt_h</p:attrName>
                                        </p:attrNameLst>
                                      </p:cBhvr>
                                      <p:tavLst>
                                        <p:tav tm="0">
                                          <p:val>
                                            <p:fltVal val="0"/>
                                          </p:val>
                                        </p:tav>
                                        <p:tav tm="100000">
                                          <p:val>
                                            <p:strVal val="#ppt_h"/>
                                          </p:val>
                                        </p:tav>
                                      </p:tavLst>
                                    </p:anim>
                                    <p:animEffect transition="in" filter="fade">
                                      <p:cBhvr>
                                        <p:cTn id="19"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3122" grpId="0"/>
      <p:bldP spid="102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1"/>
          <p:cNvSpPr>
            <a:spLocks noGrp="1"/>
          </p:cNvSpPr>
          <p:nvPr>
            <p:ph/>
          </p:nvPr>
        </p:nvSpPr>
        <p:spPr>
          <a:xfrm>
            <a:off x="611188" y="1341438"/>
            <a:ext cx="8245475" cy="5918200"/>
          </a:xfrm>
        </p:spPr>
        <p:txBody>
          <a:bodyPr/>
          <a:lstStyle/>
          <a:p>
            <a:pPr>
              <a:lnSpc>
                <a:spcPct val="150000"/>
              </a:lnSpc>
              <a:defRPr/>
            </a:pPr>
            <a:r>
              <a:rPr lang="zh-CN" altLang="en-US" sz="3200" dirty="0" smtClean="0">
                <a:latin typeface="楷体" pitchFamily="49" charset="-122"/>
                <a:ea typeface="楷体" pitchFamily="49" charset="-122"/>
              </a:rPr>
              <a:t>微生物在不同生长阶段对温度的反应不同</a:t>
            </a:r>
            <a:endParaRPr lang="en-US" altLang="zh-CN" sz="3200" dirty="0" smtClean="0">
              <a:latin typeface="楷体" pitchFamily="49" charset="-122"/>
              <a:ea typeface="楷体" pitchFamily="49" charset="-122"/>
            </a:endParaRPr>
          </a:p>
          <a:p>
            <a:pPr>
              <a:lnSpc>
                <a:spcPct val="150000"/>
              </a:lnSpc>
              <a:defRPr/>
            </a:pPr>
            <a:r>
              <a:rPr lang="zh-CN" altLang="en-US" sz="2800" dirty="0" smtClean="0">
                <a:latin typeface="楷体" pitchFamily="49" charset="-122"/>
                <a:ea typeface="楷体" pitchFamily="49" charset="-122"/>
              </a:rPr>
              <a:t>延滞期对温度变化</a:t>
            </a:r>
            <a:r>
              <a:rPr lang="zh-CN" altLang="en-US" sz="2800" dirty="0" smtClean="0">
                <a:solidFill>
                  <a:srgbClr val="FFFF00"/>
                </a:solidFill>
                <a:latin typeface="楷体" pitchFamily="49" charset="-122"/>
                <a:ea typeface="楷体" pitchFamily="49" charset="-122"/>
              </a:rPr>
              <a:t>敏感</a:t>
            </a:r>
            <a:r>
              <a:rPr lang="zh-CN" altLang="en-US" sz="2800" dirty="0" smtClean="0">
                <a:latin typeface="楷体" pitchFamily="49" charset="-122"/>
                <a:ea typeface="楷体" pitchFamily="49" charset="-122"/>
              </a:rPr>
              <a:t>。</a:t>
            </a:r>
            <a:endParaRPr lang="en-US" altLang="zh-CN" sz="2800" dirty="0" smtClean="0">
              <a:latin typeface="楷体" pitchFamily="49" charset="-122"/>
              <a:ea typeface="楷体" pitchFamily="49" charset="-122"/>
            </a:endParaRPr>
          </a:p>
          <a:p>
            <a:pPr>
              <a:lnSpc>
                <a:spcPct val="150000"/>
              </a:lnSpc>
              <a:defRPr/>
            </a:pPr>
            <a:r>
              <a:rPr lang="zh-CN" altLang="en-US" sz="2800" dirty="0" smtClean="0">
                <a:latin typeface="楷体" pitchFamily="49" charset="-122"/>
                <a:ea typeface="楷体" pitchFamily="49" charset="-122"/>
              </a:rPr>
              <a:t>对数期在略低于最适温度条件下培养，即使发酵过程升温，破坏作用也</a:t>
            </a:r>
            <a:r>
              <a:rPr lang="zh-CN" altLang="en-US" sz="2800" dirty="0" smtClean="0">
                <a:solidFill>
                  <a:srgbClr val="FFFF00"/>
                </a:solidFill>
                <a:latin typeface="楷体" pitchFamily="49" charset="-122"/>
                <a:ea typeface="楷体" pitchFamily="49" charset="-122"/>
              </a:rPr>
              <a:t>较弱。</a:t>
            </a:r>
            <a:endParaRPr lang="en-US" altLang="zh-CN" sz="2800" dirty="0" smtClean="0">
              <a:solidFill>
                <a:srgbClr val="FFFF00"/>
              </a:solidFill>
              <a:latin typeface="楷体" pitchFamily="49" charset="-122"/>
              <a:ea typeface="楷体" pitchFamily="49" charset="-122"/>
            </a:endParaRPr>
          </a:p>
          <a:p>
            <a:pPr>
              <a:lnSpc>
                <a:spcPct val="150000"/>
              </a:lnSpc>
              <a:defRPr/>
            </a:pPr>
            <a:r>
              <a:rPr lang="zh-CN" altLang="en-US" sz="2800" dirty="0">
                <a:latin typeface="楷体" pitchFamily="49" charset="-122"/>
                <a:ea typeface="楷体" pitchFamily="49" charset="-122"/>
              </a:rPr>
              <a:t>好</a:t>
            </a:r>
            <a:r>
              <a:rPr lang="zh-CN" altLang="en-US" sz="2800" dirty="0" smtClean="0">
                <a:latin typeface="楷体" pitchFamily="49" charset="-122"/>
                <a:ea typeface="楷体" pitchFamily="49" charset="-122"/>
              </a:rPr>
              <a:t>氧菌稳定期生长速率主要取决于溶解氧，而不是温度。</a:t>
            </a:r>
            <a:endParaRPr lang="en-US" altLang="zh-CN" sz="2800" dirty="0" smtClean="0">
              <a:latin typeface="楷体" pitchFamily="49" charset="-122"/>
              <a:ea typeface="楷体" pitchFamily="49" charset="-122"/>
            </a:endParaRPr>
          </a:p>
          <a:p>
            <a:pPr marL="36195" indent="0">
              <a:lnSpc>
                <a:spcPct val="150000"/>
              </a:lnSpc>
              <a:buFont typeface="Wingdings 2" pitchFamily="18" charset="2"/>
              <a:buNone/>
              <a:defRPr/>
            </a:pPr>
            <a:endParaRPr lang="zh-CN" altLang="en-US" dirty="0" smtClean="0">
              <a:latin typeface="楷体" pitchFamily="49" charset="-122"/>
              <a:ea typeface="楷体" pitchFamily="49" charset="-122"/>
            </a:endParaRPr>
          </a:p>
        </p:txBody>
      </p:sp>
      <p:sp>
        <p:nvSpPr>
          <p:cNvPr id="19459" name="矩形 1"/>
          <p:cNvSpPr>
            <a:spLocks noChangeArrowheads="1"/>
          </p:cNvSpPr>
          <p:nvPr/>
        </p:nvSpPr>
        <p:spPr bwMode="auto">
          <a:xfrm>
            <a:off x="1145421" y="404664"/>
            <a:ext cx="68531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sz="4000" dirty="0">
                <a:latin typeface="楷体" pitchFamily="49" charset="-122"/>
                <a:ea typeface="楷体" pitchFamily="49" charset="-122"/>
              </a:rPr>
              <a:t>温度对微生物</a:t>
            </a:r>
            <a:r>
              <a:rPr lang="zh-CN" altLang="en-US" sz="4000" dirty="0" smtClean="0">
                <a:latin typeface="楷体" pitchFamily="49" charset="-122"/>
                <a:ea typeface="楷体" pitchFamily="49" charset="-122"/>
              </a:rPr>
              <a:t>生长</a:t>
            </a:r>
            <a:r>
              <a:rPr lang="zh-CN" altLang="en-US" sz="4000" dirty="0">
                <a:latin typeface="楷体" pitchFamily="49" charset="-122"/>
                <a:ea typeface="楷体" pitchFamily="49" charset="-122"/>
              </a:rPr>
              <a:t>时期</a:t>
            </a:r>
            <a:r>
              <a:rPr lang="zh-CN" altLang="en-US" sz="4000" dirty="0" smtClean="0">
                <a:latin typeface="楷体" pitchFamily="49" charset="-122"/>
                <a:ea typeface="楷体" pitchFamily="49" charset="-122"/>
              </a:rPr>
              <a:t>的</a:t>
            </a:r>
            <a:r>
              <a:rPr lang="zh-CN" altLang="en-US" sz="4000" dirty="0">
                <a:latin typeface="楷体" pitchFamily="49" charset="-122"/>
                <a:ea typeface="楷体" pitchFamily="49" charset="-122"/>
              </a:rPr>
              <a:t>影响</a:t>
            </a:r>
            <a:endParaRPr lang="zh-CN" altLang="en-US" sz="4000" dirty="0">
              <a:latin typeface="楷体" pitchFamily="49" charset="-122"/>
              <a:ea typeface="楷体"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ChangeArrowheads="1"/>
          </p:cNvSpPr>
          <p:nvPr/>
        </p:nvSpPr>
        <p:spPr bwMode="auto">
          <a:xfrm>
            <a:off x="1042988" y="1773238"/>
            <a:ext cx="7561262"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buClr>
                <a:srgbClr val="FF9933"/>
              </a:buClr>
              <a:buFont typeface="Wingdings" pitchFamily="2" charset="2"/>
              <a:buChar char="Ø"/>
            </a:pPr>
            <a:r>
              <a:rPr lang="zh-CN" altLang="en-US" sz="2800" b="1">
                <a:ea typeface="华文楷体" panose="02010600040101010101" pitchFamily="2" charset="-122"/>
              </a:rPr>
              <a:t>在双膜之间两相界面上，氧的分压强与溶于界面液膜中的氧浓度处于</a:t>
            </a:r>
            <a:r>
              <a:rPr lang="zh-CN" altLang="en-US" sz="2800" b="1">
                <a:solidFill>
                  <a:srgbClr val="FFFF00"/>
                </a:solidFill>
                <a:ea typeface="华文楷体" panose="02010600040101010101" pitchFamily="2" charset="-122"/>
              </a:rPr>
              <a:t>平衡</a:t>
            </a:r>
            <a:r>
              <a:rPr lang="zh-CN" altLang="en-US" sz="2800" b="1">
                <a:ea typeface="华文楷体" panose="02010600040101010101" pitchFamily="2" charset="-122"/>
              </a:rPr>
              <a:t>关系。</a:t>
            </a:r>
            <a:endParaRPr lang="zh-CN" altLang="en-US" sz="2800" b="1">
              <a:ea typeface="华文楷体" panose="02010600040101010101" pitchFamily="2" charset="-122"/>
            </a:endParaRPr>
          </a:p>
          <a:p>
            <a:pPr>
              <a:lnSpc>
                <a:spcPct val="150000"/>
              </a:lnSpc>
              <a:spcBef>
                <a:spcPts val="4200"/>
              </a:spcBef>
              <a:buClr>
                <a:srgbClr val="FF9933"/>
              </a:buClr>
              <a:buFont typeface="Wingdings" pitchFamily="2" charset="2"/>
              <a:buChar char="Ø"/>
            </a:pPr>
            <a:r>
              <a:rPr lang="zh-CN" altLang="en-US" sz="2800" b="1">
                <a:ea typeface="华文楷体" panose="02010600040101010101" pitchFamily="2" charset="-122"/>
              </a:rPr>
              <a:t>传质过程中处于</a:t>
            </a:r>
            <a:r>
              <a:rPr lang="zh-CN" altLang="en-US" sz="2800" b="1">
                <a:solidFill>
                  <a:srgbClr val="FFFF00"/>
                </a:solidFill>
                <a:ea typeface="华文楷体" panose="02010600040101010101" pitchFamily="2" charset="-122"/>
              </a:rPr>
              <a:t>稳定</a:t>
            </a:r>
            <a:r>
              <a:rPr lang="zh-CN" altLang="en-US" sz="2800" b="1">
                <a:ea typeface="华文楷体" panose="02010600040101010101" pitchFamily="2" charset="-122"/>
              </a:rPr>
              <a:t>状态。</a:t>
            </a:r>
            <a:endParaRPr lang="zh-CN" altLang="en-US" sz="2800" b="1">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371714"/>
                                        </p:tgtEl>
                                        <p:attrNameLst>
                                          <p:attrName>style.visibility</p:attrName>
                                        </p:attrNameLst>
                                      </p:cBhvr>
                                      <p:to>
                                        <p:strVal val="visible"/>
                                      </p:to>
                                    </p:set>
                                    <p:anim calcmode="lin" valueType="num">
                                      <p:cBhvr additive="base">
                                        <p:cTn id="7" dur="500" fill="hold"/>
                                        <p:tgtEl>
                                          <p:spTgt spid="371714"/>
                                        </p:tgtEl>
                                        <p:attrNameLst>
                                          <p:attrName>ppt_x</p:attrName>
                                        </p:attrNameLst>
                                      </p:cBhvr>
                                      <p:tavLst>
                                        <p:tav tm="0">
                                          <p:val>
                                            <p:strVal val="1+#ppt_w/2"/>
                                          </p:val>
                                        </p:tav>
                                        <p:tav tm="100000">
                                          <p:val>
                                            <p:strVal val="#ppt_x"/>
                                          </p:val>
                                        </p:tav>
                                      </p:tavLst>
                                    </p:anim>
                                    <p:anim calcmode="lin" valueType="num">
                                      <p:cBhvr additive="base">
                                        <p:cTn id="8" dur="500" fill="hold"/>
                                        <p:tgtEl>
                                          <p:spTgt spid="3717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Text Box 3"/>
          <p:cNvSpPr txBox="1">
            <a:spLocks noChangeArrowheads="1"/>
          </p:cNvSpPr>
          <p:nvPr/>
        </p:nvSpPr>
        <p:spPr bwMode="auto">
          <a:xfrm>
            <a:off x="1403350" y="5229225"/>
            <a:ext cx="5446713"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lnSpc>
                <a:spcPct val="150000"/>
              </a:lnSpc>
            </a:pPr>
            <a:r>
              <a:rPr kumimoji="1" lang="zh-CN" altLang="en-US" sz="2800" b="1">
                <a:ea typeface="华文楷体" panose="02010600040101010101" pitchFamily="2" charset="-122"/>
              </a:rPr>
              <a:t>通过气膜的推动力为：</a:t>
            </a:r>
            <a:r>
              <a:rPr kumimoji="1" lang="en-US" altLang="zh-CN" sz="2800" b="1">
                <a:ea typeface="华文楷体" panose="02010600040101010101" pitchFamily="2" charset="-122"/>
              </a:rPr>
              <a:t>P-P</a:t>
            </a:r>
            <a:r>
              <a:rPr kumimoji="1" lang="en-US" altLang="zh-CN" sz="2800" b="1" baseline="-25000">
                <a:ea typeface="华文楷体" panose="02010600040101010101" pitchFamily="2" charset="-122"/>
              </a:rPr>
              <a:t>i</a:t>
            </a:r>
            <a:r>
              <a:rPr kumimoji="1" lang="en-US" altLang="zh-CN" sz="2800" b="1">
                <a:ea typeface="华文楷体" panose="02010600040101010101" pitchFamily="2" charset="-122"/>
              </a:rPr>
              <a:t>;</a:t>
            </a:r>
            <a:endParaRPr kumimoji="1" lang="en-US" altLang="zh-CN" sz="2800" b="1">
              <a:ea typeface="华文楷体" panose="02010600040101010101" pitchFamily="2" charset="-122"/>
            </a:endParaRPr>
          </a:p>
          <a:p>
            <a:pPr algn="ctr" eaLnBrk="1" hangingPunct="1">
              <a:lnSpc>
                <a:spcPct val="150000"/>
              </a:lnSpc>
            </a:pPr>
            <a:r>
              <a:rPr kumimoji="1" lang="zh-CN" altLang="en-US" sz="2800" b="1">
                <a:ea typeface="华文楷体" panose="02010600040101010101" pitchFamily="2" charset="-122"/>
              </a:rPr>
              <a:t>通过液膜的推动力为：</a:t>
            </a:r>
            <a:r>
              <a:rPr kumimoji="1" lang="en-US" altLang="zh-CN" sz="2800" b="1">
                <a:ea typeface="华文楷体" panose="02010600040101010101" pitchFamily="2" charset="-122"/>
              </a:rPr>
              <a:t>C</a:t>
            </a:r>
            <a:r>
              <a:rPr kumimoji="1" lang="en-US" altLang="zh-CN" sz="2800" b="1" baseline="-25000">
                <a:ea typeface="华文楷体" panose="02010600040101010101" pitchFamily="2" charset="-122"/>
              </a:rPr>
              <a:t>i</a:t>
            </a:r>
            <a:r>
              <a:rPr kumimoji="1" lang="en-US" altLang="zh-CN" sz="2800" b="1">
                <a:ea typeface="华文楷体" panose="02010600040101010101" pitchFamily="2" charset="-122"/>
              </a:rPr>
              <a:t>-C</a:t>
            </a:r>
            <a:r>
              <a:rPr kumimoji="1" lang="en-US" altLang="zh-CN" sz="2800" b="1" baseline="-25000">
                <a:ea typeface="华文楷体" panose="02010600040101010101" pitchFamily="2" charset="-122"/>
              </a:rPr>
              <a:t>L</a:t>
            </a:r>
            <a:r>
              <a:rPr kumimoji="1" lang="en-US" altLang="zh-CN" sz="2800" b="1">
                <a:ea typeface="华文楷体" panose="02010600040101010101" pitchFamily="2" charset="-122"/>
              </a:rPr>
              <a:t>.</a:t>
            </a:r>
            <a:endParaRPr kumimoji="1" lang="en-US" altLang="zh-CN" sz="2800" b="1">
              <a:ea typeface="华文楷体" panose="02010600040101010101" pitchFamily="2" charset="-122"/>
            </a:endParaRPr>
          </a:p>
        </p:txBody>
      </p:sp>
      <p:sp>
        <p:nvSpPr>
          <p:cNvPr id="58373" name="矩形 5"/>
          <p:cNvSpPr>
            <a:spLocks noGrp="1" noChangeAspect="1" noChangeArrowheads="1"/>
          </p:cNvSpPr>
          <p:nvPr isPhoto="1"/>
        </p:nvSpPr>
        <p:spPr bwMode="auto">
          <a:xfrm>
            <a:off x="1475656" y="620688"/>
            <a:ext cx="4875213" cy="4451350"/>
          </a:xfrm>
          <a:prstGeom prst="rect">
            <a:avLst/>
          </a:prstGeom>
          <a:blipFill dpi="0" rotWithShape="1">
            <a:blip r:embed="rId1" cstate="print"/>
            <a:srcRect/>
            <a:stretch>
              <a:fillRect b="-173"/>
            </a:stretch>
          </a:blipFill>
          <a:ln>
            <a:noFill/>
          </a:ln>
          <a:effectLst/>
        </p:spPr>
        <p:txBody>
          <a:bodyPr/>
          <a:lstStyle/>
          <a:p>
            <a:pPr algn="ctr">
              <a:defRPr/>
            </a:pPr>
            <a:endParaRPr lang="zh-CN" altLang="en-US">
              <a:ea typeface="宋体"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2739"/>
                                        </p:tgtEl>
                                        <p:attrNameLst>
                                          <p:attrName>style.visibility</p:attrName>
                                        </p:attrNameLst>
                                      </p:cBhvr>
                                      <p:to>
                                        <p:strVal val="visible"/>
                                      </p:to>
                                    </p:set>
                                    <p:anim calcmode="lin" valueType="num">
                                      <p:cBhvr additive="base">
                                        <p:cTn id="7" dur="500" fill="hold"/>
                                        <p:tgtEl>
                                          <p:spTgt spid="372739"/>
                                        </p:tgtEl>
                                        <p:attrNameLst>
                                          <p:attrName>ppt_x</p:attrName>
                                        </p:attrNameLst>
                                      </p:cBhvr>
                                      <p:tavLst>
                                        <p:tav tm="0">
                                          <p:val>
                                            <p:strVal val="1+#ppt_w/2"/>
                                          </p:val>
                                        </p:tav>
                                        <p:tav tm="100000">
                                          <p:val>
                                            <p:strVal val="#ppt_x"/>
                                          </p:val>
                                        </p:tav>
                                      </p:tavLst>
                                    </p:anim>
                                    <p:anim calcmode="lin" valueType="num">
                                      <p:cBhvr additive="base">
                                        <p:cTn id="8" dur="500" fill="hold"/>
                                        <p:tgtEl>
                                          <p:spTgt spid="3727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971550" y="555625"/>
            <a:ext cx="7921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2400" b="1">
                <a:ea typeface="华文楷体" panose="02010600040101010101" pitchFamily="2" charset="-122"/>
              </a:rPr>
              <a:t>在稳定传质过程中，通过气液膜的传递速率应相等，即：</a:t>
            </a:r>
            <a:endParaRPr kumimoji="1" lang="zh-CN" altLang="en-US" sz="2400" b="1">
              <a:ea typeface="华文楷体" panose="02010600040101010101" pitchFamily="2" charset="-122"/>
            </a:endParaRPr>
          </a:p>
        </p:txBody>
      </p:sp>
      <p:graphicFrame>
        <p:nvGraphicFramePr>
          <p:cNvPr id="373763" name="Object 3"/>
          <p:cNvGraphicFramePr>
            <a:graphicFrameLocks noChangeAspect="1"/>
          </p:cNvGraphicFramePr>
          <p:nvPr/>
        </p:nvGraphicFramePr>
        <p:xfrm>
          <a:off x="914400" y="4419600"/>
          <a:ext cx="7097713" cy="908050"/>
        </p:xfrm>
        <a:graphic>
          <a:graphicData uri="http://schemas.openxmlformats.org/presentationml/2006/ole">
            <mc:AlternateContent xmlns:mc="http://schemas.openxmlformats.org/markup-compatibility/2006">
              <mc:Choice xmlns:v="urn:schemas-microsoft-com:vml" Requires="v">
                <p:oleObj spid="_x0000_s111656" name="Equation" r:id="rId1" imgW="2260600" imgH="177800" progId="Equation.3">
                  <p:embed/>
                </p:oleObj>
              </mc:Choice>
              <mc:Fallback>
                <p:oleObj name="Equation" r:id="rId1" imgW="2260600" imgH="1778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419600"/>
                        <a:ext cx="7097713" cy="908050"/>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38100">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3764" name="Text Box 4"/>
          <p:cNvSpPr txBox="1">
            <a:spLocks noChangeArrowheads="1"/>
          </p:cNvSpPr>
          <p:nvPr/>
        </p:nvSpPr>
        <p:spPr bwMode="auto">
          <a:xfrm>
            <a:off x="1143000" y="55626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en-US" altLang="zh-CN" sz="2400" b="1">
                <a:solidFill>
                  <a:srgbClr val="CCFFFF"/>
                </a:solidFill>
                <a:ea typeface="华文楷体" panose="02010600040101010101" pitchFamily="2" charset="-122"/>
              </a:rPr>
              <a:t>∵ P</a:t>
            </a:r>
            <a:r>
              <a:rPr kumimoji="1" lang="en-US" altLang="zh-CN" sz="2400" b="1" baseline="-25000">
                <a:solidFill>
                  <a:srgbClr val="CCFFFF"/>
                </a:solidFill>
                <a:ea typeface="华文楷体" panose="02010600040101010101" pitchFamily="2" charset="-122"/>
              </a:rPr>
              <a:t>i</a:t>
            </a:r>
            <a:r>
              <a:rPr kumimoji="1" lang="zh-CN" altLang="en-US" sz="2400" b="1" baseline="-25000">
                <a:solidFill>
                  <a:srgbClr val="CCFFFF"/>
                </a:solidFill>
                <a:ea typeface="华文楷体" panose="02010600040101010101" pitchFamily="2" charset="-122"/>
              </a:rPr>
              <a:t>、 </a:t>
            </a:r>
            <a:r>
              <a:rPr kumimoji="1" lang="en-US" altLang="zh-CN" sz="2400" b="1">
                <a:solidFill>
                  <a:srgbClr val="CCFFFF"/>
                </a:solidFill>
                <a:ea typeface="华文楷体" panose="02010600040101010101" pitchFamily="2" charset="-122"/>
              </a:rPr>
              <a:t>C</a:t>
            </a:r>
            <a:r>
              <a:rPr kumimoji="1" lang="en-US" altLang="zh-CN" sz="2400" b="1" baseline="-25000">
                <a:solidFill>
                  <a:srgbClr val="CCFFFF"/>
                </a:solidFill>
                <a:ea typeface="华文楷体" panose="02010600040101010101" pitchFamily="2" charset="-122"/>
              </a:rPr>
              <a:t>i</a:t>
            </a:r>
            <a:r>
              <a:rPr kumimoji="1" lang="zh-CN" altLang="en-US" sz="2400" b="1">
                <a:solidFill>
                  <a:srgbClr val="CCFFFF"/>
                </a:solidFill>
                <a:ea typeface="华文楷体" panose="02010600040101010101" pitchFamily="2" charset="-122"/>
              </a:rPr>
              <a:t>难以测量</a:t>
            </a:r>
            <a:endParaRPr kumimoji="1" lang="zh-CN" altLang="en-US" sz="2400" b="1">
              <a:solidFill>
                <a:srgbClr val="CCFFFF"/>
              </a:solidFill>
              <a:ea typeface="华文楷体" panose="02010600040101010101" pitchFamily="2" charset="-122"/>
            </a:endParaRPr>
          </a:p>
        </p:txBody>
      </p:sp>
      <p:graphicFrame>
        <p:nvGraphicFramePr>
          <p:cNvPr id="373765" name="Object 5"/>
          <p:cNvGraphicFramePr>
            <a:graphicFrameLocks noChangeAspect="1"/>
          </p:cNvGraphicFramePr>
          <p:nvPr/>
        </p:nvGraphicFramePr>
        <p:xfrm>
          <a:off x="1096963" y="1938338"/>
          <a:ext cx="6494462" cy="1855787"/>
        </p:xfrm>
        <a:graphic>
          <a:graphicData uri="http://schemas.openxmlformats.org/presentationml/2006/ole">
            <mc:AlternateContent xmlns:mc="http://schemas.openxmlformats.org/markup-compatibility/2006">
              <mc:Choice xmlns:v="urn:schemas-microsoft-com:vml" Requires="v">
                <p:oleObj spid="_x0000_s111657" name="公式" r:id="rId3" imgW="2641600" imgH="673100" progId="Equation.3">
                  <p:embed/>
                </p:oleObj>
              </mc:Choice>
              <mc:Fallback>
                <p:oleObj name="公式" r:id="rId3" imgW="2641600" imgH="6731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963" y="1938338"/>
                        <a:ext cx="6494462" cy="1855787"/>
                      </a:xfrm>
                      <a:prstGeom prst="rect">
                        <a:avLst/>
                      </a:prstGeom>
                      <a:solidFill>
                        <a:schemeClr val="bg2"/>
                      </a:solidFill>
                      <a:ln>
                        <a:noFill/>
                      </a:ln>
                      <a:effectLst/>
                      <a:extLs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73762"/>
                                        </p:tgtEl>
                                        <p:attrNameLst>
                                          <p:attrName>style.visibility</p:attrName>
                                        </p:attrNameLst>
                                      </p:cBhvr>
                                      <p:to>
                                        <p:strVal val="visible"/>
                                      </p:to>
                                    </p:set>
                                    <p:anim to="" calcmode="lin" valueType="num">
                                      <p:cBhvr>
                                        <p:cTn id="7" dur="1" fill="hold"/>
                                        <p:tgtEl>
                                          <p:spTgt spid="373762"/>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3765"/>
                                        </p:tgtEl>
                                        <p:attrNameLst>
                                          <p:attrName>style.visibility</p:attrName>
                                        </p:attrNameLst>
                                      </p:cBhvr>
                                      <p:to>
                                        <p:strVal val="visible"/>
                                      </p:to>
                                    </p:set>
                                    <p:anim calcmode="lin" valueType="num">
                                      <p:cBhvr additive="base">
                                        <p:cTn id="12" dur="500" fill="hold"/>
                                        <p:tgtEl>
                                          <p:spTgt spid="373765"/>
                                        </p:tgtEl>
                                        <p:attrNameLst>
                                          <p:attrName>ppt_x</p:attrName>
                                        </p:attrNameLst>
                                      </p:cBhvr>
                                      <p:tavLst>
                                        <p:tav tm="0">
                                          <p:val>
                                            <p:strVal val="0-#ppt_w/2"/>
                                          </p:val>
                                        </p:tav>
                                        <p:tav tm="100000">
                                          <p:val>
                                            <p:strVal val="#ppt_x"/>
                                          </p:val>
                                        </p:tav>
                                      </p:tavLst>
                                    </p:anim>
                                    <p:anim calcmode="lin" valueType="num">
                                      <p:cBhvr additive="base">
                                        <p:cTn id="13" dur="500" fill="hold"/>
                                        <p:tgtEl>
                                          <p:spTgt spid="37376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73763"/>
                                        </p:tgtEl>
                                        <p:attrNameLst>
                                          <p:attrName>style.visibility</p:attrName>
                                        </p:attrNameLst>
                                      </p:cBhvr>
                                      <p:to>
                                        <p:strVal val="visible"/>
                                      </p:to>
                                    </p:set>
                                    <p:anim calcmode="lin" valueType="num">
                                      <p:cBhvr additive="base">
                                        <p:cTn id="18" dur="500" fill="hold"/>
                                        <p:tgtEl>
                                          <p:spTgt spid="373763"/>
                                        </p:tgtEl>
                                        <p:attrNameLst>
                                          <p:attrName>ppt_x</p:attrName>
                                        </p:attrNameLst>
                                      </p:cBhvr>
                                      <p:tavLst>
                                        <p:tav tm="0">
                                          <p:val>
                                            <p:strVal val="1+#ppt_w/2"/>
                                          </p:val>
                                        </p:tav>
                                        <p:tav tm="100000">
                                          <p:val>
                                            <p:strVal val="#ppt_x"/>
                                          </p:val>
                                        </p:tav>
                                      </p:tavLst>
                                    </p:anim>
                                    <p:anim calcmode="lin" valueType="num">
                                      <p:cBhvr additive="base">
                                        <p:cTn id="19" dur="500" fill="hold"/>
                                        <p:tgtEl>
                                          <p:spTgt spid="37376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grpId="0" nodeType="clickEffect">
                                  <p:stCondLst>
                                    <p:cond delay="0"/>
                                  </p:stCondLst>
                                  <p:childTnLst>
                                    <p:set>
                                      <p:cBhvr>
                                        <p:cTn id="23" dur="1" fill="hold">
                                          <p:stCondLst>
                                            <p:cond delay="499"/>
                                          </p:stCondLst>
                                        </p:cTn>
                                        <p:tgtEl>
                                          <p:spTgt spid="373764"/>
                                        </p:tgtEl>
                                        <p:attrNameLst>
                                          <p:attrName>style.visibility</p:attrName>
                                        </p:attrNameLst>
                                      </p:cBhvr>
                                      <p:to>
                                        <p:strVal val="visible"/>
                                      </p:to>
                                    </p:set>
                                    <p:anim to="" calcmode="lin" valueType="num">
                                      <p:cBhvr>
                                        <p:cTn id="24" dur="1" fill="hold"/>
                                        <p:tgtEl>
                                          <p:spTgt spid="37376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2" grpId="0" autoUpdateAnimBg="0"/>
      <p:bldP spid="373764"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ext Box 2"/>
          <p:cNvSpPr txBox="1">
            <a:spLocks noChangeArrowheads="1"/>
          </p:cNvSpPr>
          <p:nvPr/>
        </p:nvSpPr>
        <p:spPr bwMode="auto">
          <a:xfrm>
            <a:off x="250825" y="765175"/>
            <a:ext cx="864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2400" b="1">
                <a:ea typeface="华文楷体" panose="02010600040101010101" pitchFamily="2" charset="-122"/>
              </a:rPr>
              <a:t>用总传质系数代替分传质系数，总推动力代替分推动力，则：</a:t>
            </a:r>
            <a:endParaRPr kumimoji="1" lang="zh-CN" altLang="en-US" sz="2400" b="1">
              <a:ea typeface="华文楷体" panose="02010600040101010101" pitchFamily="2" charset="-122"/>
            </a:endParaRPr>
          </a:p>
        </p:txBody>
      </p:sp>
      <p:graphicFrame>
        <p:nvGraphicFramePr>
          <p:cNvPr id="374787" name="Object 3"/>
          <p:cNvGraphicFramePr>
            <a:graphicFrameLocks noChangeAspect="1"/>
          </p:cNvGraphicFramePr>
          <p:nvPr/>
        </p:nvGraphicFramePr>
        <p:xfrm>
          <a:off x="611188" y="2276475"/>
          <a:ext cx="7974012" cy="995363"/>
        </p:xfrm>
        <a:graphic>
          <a:graphicData uri="http://schemas.openxmlformats.org/presentationml/2006/ole">
            <mc:AlternateContent xmlns:mc="http://schemas.openxmlformats.org/markup-compatibility/2006">
              <mc:Choice xmlns:v="urn:schemas-microsoft-com:vml" Requires="v">
                <p:oleObj spid="_x0000_s112662" name="Equation" r:id="rId1" imgW="2451100" imgH="190500" progId="Equation.3">
                  <p:embed/>
                </p:oleObj>
              </mc:Choice>
              <mc:Fallback>
                <p:oleObj name="Equation" r:id="rId1" imgW="2451100" imgH="1905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276475"/>
                        <a:ext cx="7974012" cy="995363"/>
                      </a:xfrm>
                      <a:prstGeom prst="rect">
                        <a:avLst/>
                      </a:prstGeom>
                      <a:solidFill>
                        <a:srgbClr val="000000"/>
                      </a:solidFill>
                      <a:ln>
                        <a:noFill/>
                      </a:ln>
                      <a:effectLst/>
                      <a:extLs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4"/>
          <p:cNvSpPr txBox="1">
            <a:spLocks noChangeArrowheads="1"/>
          </p:cNvSpPr>
          <p:nvPr/>
        </p:nvSpPr>
        <p:spPr bwMode="auto">
          <a:xfrm>
            <a:off x="468313" y="3933825"/>
            <a:ext cx="81407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30000"/>
              </a:lnSpc>
            </a:pPr>
            <a:r>
              <a:rPr kumimoji="1" lang="en-US" altLang="zh-CN" sz="2400" b="1">
                <a:ea typeface="华文楷体" panose="02010600040101010101" pitchFamily="2" charset="-122"/>
              </a:rPr>
              <a:t>P</a:t>
            </a:r>
            <a:r>
              <a:rPr kumimoji="1" lang="en-US" altLang="zh-CN" sz="2400" b="1" baseline="30000">
                <a:ea typeface="华文楷体" panose="02010600040101010101" pitchFamily="2" charset="-122"/>
              </a:rPr>
              <a:t>*</a:t>
            </a:r>
            <a:r>
              <a:rPr kumimoji="1" lang="en-US" altLang="zh-CN" sz="2400" b="1">
                <a:ea typeface="华文楷体" panose="02010600040101010101" pitchFamily="2" charset="-122"/>
              </a:rPr>
              <a:t>——</a:t>
            </a:r>
            <a:r>
              <a:rPr kumimoji="1" lang="zh-CN" altLang="en-US" sz="2400" b="1">
                <a:ea typeface="华文楷体" panose="02010600040101010101" pitchFamily="2" charset="-122"/>
              </a:rPr>
              <a:t>与液相主流中溶氧浓度相平衡的气相中氧的分压强。</a:t>
            </a:r>
            <a:endParaRPr kumimoji="1" lang="zh-CN" altLang="en-US" sz="2400" b="1">
              <a:ea typeface="华文楷体" panose="02010600040101010101" pitchFamily="2" charset="-122"/>
            </a:endParaRPr>
          </a:p>
          <a:p>
            <a:pPr eaLnBrk="1" hangingPunct="1">
              <a:lnSpc>
                <a:spcPct val="130000"/>
              </a:lnSpc>
            </a:pPr>
            <a:r>
              <a:rPr kumimoji="1" lang="en-US" altLang="zh-CN" sz="2400" b="1">
                <a:ea typeface="华文楷体" panose="02010600040101010101" pitchFamily="2" charset="-122"/>
              </a:rPr>
              <a:t>C</a:t>
            </a:r>
            <a:r>
              <a:rPr kumimoji="1" lang="en-US" altLang="zh-CN" sz="2400" b="1" baseline="30000">
                <a:ea typeface="华文楷体" panose="02010600040101010101" pitchFamily="2" charset="-122"/>
              </a:rPr>
              <a:t>*</a:t>
            </a:r>
            <a:r>
              <a:rPr kumimoji="1" lang="en-US" altLang="zh-CN" sz="2400" b="1">
                <a:ea typeface="华文楷体" panose="02010600040101010101" pitchFamily="2" charset="-122"/>
              </a:rPr>
              <a:t>——</a:t>
            </a:r>
            <a:r>
              <a:rPr kumimoji="1" lang="zh-CN" altLang="en-US" sz="2400" b="1">
                <a:ea typeface="华文楷体" panose="02010600040101010101" pitchFamily="2" charset="-122"/>
              </a:rPr>
              <a:t>与气相主流中氧的分压强相平衡的液相溶氧浓度。</a:t>
            </a:r>
            <a:endParaRPr kumimoji="1" lang="en-US" altLang="zh-CN" sz="2400" b="1">
              <a:ea typeface="华文楷体" panose="02010600040101010101" pitchFamily="2" charset="-122"/>
            </a:endParaRPr>
          </a:p>
          <a:p>
            <a:pPr eaLnBrk="1" hangingPunct="1">
              <a:lnSpc>
                <a:spcPct val="130000"/>
              </a:lnSpc>
            </a:pPr>
            <a:r>
              <a:rPr kumimoji="1" lang="en-US" altLang="zh-CN" sz="2400" b="1">
                <a:ea typeface="华文楷体" panose="02010600040101010101" pitchFamily="2" charset="-122"/>
              </a:rPr>
              <a:t>K</a:t>
            </a:r>
            <a:r>
              <a:rPr kumimoji="1" lang="en-US" altLang="zh-CN" sz="2400" b="1" baseline="-25000">
                <a:ea typeface="华文楷体" panose="02010600040101010101" pitchFamily="2" charset="-122"/>
              </a:rPr>
              <a:t>G</a:t>
            </a:r>
            <a:r>
              <a:rPr kumimoji="1" lang="en-US" altLang="zh-CN" sz="2400" b="1">
                <a:ea typeface="华文楷体" panose="02010600040101010101" pitchFamily="2" charset="-122"/>
              </a:rPr>
              <a:t>——</a:t>
            </a:r>
            <a:r>
              <a:rPr kumimoji="1" lang="zh-CN" altLang="en-US" sz="2400" b="1">
                <a:ea typeface="华文楷体" panose="02010600040101010101" pitchFamily="2" charset="-122"/>
              </a:rPr>
              <a:t>以氧分压差为推动力的总传质系数。</a:t>
            </a:r>
            <a:endParaRPr kumimoji="1" lang="en-US" altLang="zh-CN" sz="2400" b="1">
              <a:ea typeface="华文楷体" panose="02010600040101010101" pitchFamily="2" charset="-122"/>
            </a:endParaRPr>
          </a:p>
          <a:p>
            <a:pPr eaLnBrk="1" hangingPunct="1">
              <a:lnSpc>
                <a:spcPct val="130000"/>
              </a:lnSpc>
            </a:pPr>
            <a:r>
              <a:rPr kumimoji="1" lang="en-US" altLang="zh-CN" sz="2400" b="1">
                <a:ea typeface="华文楷体" panose="02010600040101010101" pitchFamily="2" charset="-122"/>
              </a:rPr>
              <a:t>K</a:t>
            </a:r>
            <a:r>
              <a:rPr kumimoji="1" lang="en-US" altLang="zh-CN" sz="2400" b="1" baseline="-25000">
                <a:ea typeface="华文楷体" panose="02010600040101010101" pitchFamily="2" charset="-122"/>
              </a:rPr>
              <a:t>L</a:t>
            </a:r>
            <a:r>
              <a:rPr kumimoji="1" lang="en-US" altLang="zh-CN" sz="2400" b="1">
                <a:ea typeface="华文楷体" panose="02010600040101010101" pitchFamily="2" charset="-122"/>
              </a:rPr>
              <a:t>——</a:t>
            </a:r>
            <a:r>
              <a:rPr kumimoji="1" lang="zh-CN" altLang="en-US" sz="2400" b="1">
                <a:ea typeface="华文楷体" panose="02010600040101010101" pitchFamily="2" charset="-122"/>
              </a:rPr>
              <a:t>以氧浓度差为推动力的总传质系数。</a:t>
            </a:r>
            <a:endParaRPr kumimoji="1" lang="zh-CN" altLang="en-US" sz="2400" b="1">
              <a:latin typeface="楷体_GB2312" pitchFamily="49" charset="-122"/>
              <a:ea typeface="楷体_GB2312"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74786"/>
                                        </p:tgtEl>
                                        <p:attrNameLst>
                                          <p:attrName>style.visibility</p:attrName>
                                        </p:attrNameLst>
                                      </p:cBhvr>
                                      <p:to>
                                        <p:strVal val="visible"/>
                                      </p:to>
                                    </p:set>
                                    <p:anim to="" calcmode="lin" valueType="num">
                                      <p:cBhvr>
                                        <p:cTn id="7" dur="1" fill="hold"/>
                                        <p:tgtEl>
                                          <p:spTgt spid="374786"/>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74787"/>
                                        </p:tgtEl>
                                        <p:attrNameLst>
                                          <p:attrName>style.visibility</p:attrName>
                                        </p:attrNameLst>
                                      </p:cBhvr>
                                      <p:to>
                                        <p:strVal val="visible"/>
                                      </p:to>
                                    </p:set>
                                    <p:anim calcmode="lin" valueType="num">
                                      <p:cBhvr additive="base">
                                        <p:cTn id="12" dur="500" fill="hold"/>
                                        <p:tgtEl>
                                          <p:spTgt spid="374787"/>
                                        </p:tgtEl>
                                        <p:attrNameLst>
                                          <p:attrName>ppt_x</p:attrName>
                                        </p:attrNameLst>
                                      </p:cBhvr>
                                      <p:tavLst>
                                        <p:tav tm="0">
                                          <p:val>
                                            <p:strVal val="1+#ppt_w/2"/>
                                          </p:val>
                                        </p:tav>
                                        <p:tav tm="100000">
                                          <p:val>
                                            <p:strVal val="#ppt_x"/>
                                          </p:val>
                                        </p:tav>
                                      </p:tavLst>
                                    </p:anim>
                                    <p:anim calcmode="lin" valueType="num">
                                      <p:cBhvr additive="base">
                                        <p:cTn id="13" dur="500" fill="hold"/>
                                        <p:tgtEl>
                                          <p:spTgt spid="37478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4" presetClass="entr" presetSubtype="0" fill="hold" grpId="0" nodeType="afterEffect">
                                  <p:stCondLst>
                                    <p:cond delay="0"/>
                                  </p:stCondLst>
                                  <p:childTnLst>
                                    <p:set>
                                      <p:cBhvr>
                                        <p:cTn id="16" dur="1" fill="hold">
                                          <p:stCondLst>
                                            <p:cond delay="499"/>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6" grpId="0" autoUpdateAnimBg="0"/>
      <p:bldP spid="5"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Text Box 2"/>
          <p:cNvSpPr txBox="1">
            <a:spLocks noChangeArrowheads="1"/>
          </p:cNvSpPr>
          <p:nvPr/>
        </p:nvSpPr>
        <p:spPr bwMode="auto">
          <a:xfrm>
            <a:off x="395288" y="692150"/>
            <a:ext cx="3560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2800" b="1">
                <a:ea typeface="华文楷体" panose="02010600040101010101" pitchFamily="2" charset="-122"/>
              </a:rPr>
              <a:t>由亨利定律得：</a:t>
            </a:r>
            <a:endParaRPr kumimoji="1" lang="zh-CN" altLang="en-US" sz="2800" b="1">
              <a:ea typeface="华文楷体" panose="02010600040101010101" pitchFamily="2" charset="-122"/>
            </a:endParaRPr>
          </a:p>
        </p:txBody>
      </p:sp>
      <p:sp>
        <p:nvSpPr>
          <p:cNvPr id="375811" name="Text Box 3"/>
          <p:cNvSpPr txBox="1">
            <a:spLocks noChangeArrowheads="1"/>
          </p:cNvSpPr>
          <p:nvPr/>
        </p:nvSpPr>
        <p:spPr bwMode="auto">
          <a:xfrm>
            <a:off x="684213" y="2133600"/>
            <a:ext cx="8135937"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en-US" altLang="zh-CN" sz="3200">
                <a:ea typeface="华文新魏" panose="02010800040101010101" pitchFamily="2" charset="-122"/>
              </a:rPr>
              <a:t>P=HC</a:t>
            </a:r>
            <a:r>
              <a:rPr kumimoji="1" lang="en-US" altLang="zh-CN" sz="3200" baseline="30000">
                <a:ea typeface="华文新魏" panose="02010800040101010101" pitchFamily="2" charset="-122"/>
              </a:rPr>
              <a:t>*</a:t>
            </a:r>
            <a:r>
              <a:rPr kumimoji="1" lang="en-US" altLang="zh-CN" sz="3200">
                <a:ea typeface="华文新魏" panose="02010800040101010101" pitchFamily="2" charset="-122"/>
              </a:rPr>
              <a:t>                  P</a:t>
            </a:r>
            <a:r>
              <a:rPr kumimoji="1" lang="en-US" altLang="zh-CN" sz="3200" baseline="-25000">
                <a:ea typeface="华文新魏" panose="02010800040101010101" pitchFamily="2" charset="-122"/>
              </a:rPr>
              <a:t>i</a:t>
            </a:r>
            <a:r>
              <a:rPr kumimoji="1" lang="en-US" altLang="zh-CN" sz="3200">
                <a:ea typeface="华文新魏" panose="02010800040101010101" pitchFamily="2" charset="-122"/>
              </a:rPr>
              <a:t>=HC</a:t>
            </a:r>
            <a:r>
              <a:rPr kumimoji="1" lang="en-US" altLang="zh-CN" sz="3200" baseline="-25000">
                <a:ea typeface="华文新魏" panose="02010800040101010101" pitchFamily="2" charset="-122"/>
              </a:rPr>
              <a:t>i</a:t>
            </a:r>
            <a:r>
              <a:rPr kumimoji="1" lang="en-US" altLang="zh-CN" sz="3200">
                <a:ea typeface="华文新魏" panose="02010800040101010101" pitchFamily="2" charset="-122"/>
              </a:rPr>
              <a:t>                     P</a:t>
            </a:r>
            <a:r>
              <a:rPr kumimoji="1" lang="en-US" altLang="zh-CN" sz="3200" baseline="30000">
                <a:ea typeface="华文新魏" panose="02010800040101010101" pitchFamily="2" charset="-122"/>
              </a:rPr>
              <a:t>*</a:t>
            </a:r>
            <a:r>
              <a:rPr kumimoji="1" lang="en-US" altLang="zh-CN" sz="3200">
                <a:ea typeface="华文新魏" panose="02010800040101010101" pitchFamily="2" charset="-122"/>
              </a:rPr>
              <a:t>=HC</a:t>
            </a:r>
            <a:r>
              <a:rPr kumimoji="1" lang="en-US" altLang="zh-CN" sz="3200" baseline="-25000">
                <a:ea typeface="华文新魏" panose="02010800040101010101" pitchFamily="2" charset="-122"/>
              </a:rPr>
              <a:t>L</a:t>
            </a:r>
            <a:r>
              <a:rPr kumimoji="1" lang="en-US" altLang="zh-CN" sz="3200">
                <a:ea typeface="华文新魏" panose="02010800040101010101" pitchFamily="2" charset="-122"/>
              </a:rPr>
              <a:t> </a:t>
            </a:r>
            <a:endParaRPr kumimoji="1" lang="en-US" altLang="zh-CN" sz="3200">
              <a:ea typeface="华文新魏" panose="02010800040101010101" pitchFamily="2" charset="-122"/>
            </a:endParaRPr>
          </a:p>
        </p:txBody>
      </p:sp>
      <p:graphicFrame>
        <p:nvGraphicFramePr>
          <p:cNvPr id="375812" name="Object 4"/>
          <p:cNvGraphicFramePr>
            <a:graphicFrameLocks noChangeAspect="1"/>
          </p:cNvGraphicFramePr>
          <p:nvPr/>
        </p:nvGraphicFramePr>
        <p:xfrm>
          <a:off x="1187450" y="3500438"/>
          <a:ext cx="3457575" cy="1409700"/>
        </p:xfrm>
        <a:graphic>
          <a:graphicData uri="http://schemas.openxmlformats.org/presentationml/2006/ole">
            <mc:AlternateContent xmlns:mc="http://schemas.openxmlformats.org/markup-compatibility/2006">
              <mc:Choice xmlns:v="urn:schemas-microsoft-com:vml" Requires="v">
                <p:oleObj spid="_x0000_s113704" name="Equation" r:id="rId1" imgW="1079500" imgH="482600" progId="Equation.3">
                  <p:embed/>
                </p:oleObj>
              </mc:Choice>
              <mc:Fallback>
                <p:oleObj name="Equation" r:id="rId1" imgW="1079500" imgH="4826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500438"/>
                        <a:ext cx="3457575" cy="1409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5813" name="Object 5"/>
          <p:cNvGraphicFramePr>
            <a:graphicFrameLocks noChangeAspect="1"/>
          </p:cNvGraphicFramePr>
          <p:nvPr/>
        </p:nvGraphicFramePr>
        <p:xfrm>
          <a:off x="5076825" y="3429000"/>
          <a:ext cx="3311525" cy="1485900"/>
        </p:xfrm>
        <a:graphic>
          <a:graphicData uri="http://schemas.openxmlformats.org/presentationml/2006/ole">
            <mc:AlternateContent xmlns:mc="http://schemas.openxmlformats.org/markup-compatibility/2006">
              <mc:Choice xmlns:v="urn:schemas-microsoft-com:vml" Requires="v">
                <p:oleObj spid="_x0000_s113705" name="Equation" r:id="rId3" imgW="1003300" imgH="482600" progId="Equation.3">
                  <p:embed/>
                </p:oleObj>
              </mc:Choice>
              <mc:Fallback>
                <p:oleObj name="Equation" r:id="rId3" imgW="10033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429000"/>
                        <a:ext cx="3311525" cy="14859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75810"/>
                                        </p:tgtEl>
                                        <p:attrNameLst>
                                          <p:attrName>style.visibility</p:attrName>
                                        </p:attrNameLst>
                                      </p:cBhvr>
                                      <p:to>
                                        <p:strVal val="visible"/>
                                      </p:to>
                                    </p:set>
                                    <p:anim to="" calcmode="lin" valueType="num">
                                      <p:cBhvr>
                                        <p:cTn id="7" dur="1" fill="hold"/>
                                        <p:tgtEl>
                                          <p:spTgt spid="37581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375811"/>
                                        </p:tgtEl>
                                        <p:attrNameLst>
                                          <p:attrName>style.visibility</p:attrName>
                                        </p:attrNameLst>
                                      </p:cBhvr>
                                      <p:to>
                                        <p:strVal val="visible"/>
                                      </p:to>
                                    </p:set>
                                    <p:anim to="" calcmode="lin" valueType="num">
                                      <p:cBhvr>
                                        <p:cTn id="12" dur="1" fill="hold"/>
                                        <p:tgtEl>
                                          <p:spTgt spid="375811"/>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499"/>
                                          </p:stCondLst>
                                        </p:cTn>
                                        <p:tgtEl>
                                          <p:spTgt spid="375812"/>
                                        </p:tgtEl>
                                        <p:attrNameLst>
                                          <p:attrName>style.visibility</p:attrName>
                                        </p:attrNameLst>
                                      </p:cBhvr>
                                      <p:to>
                                        <p:strVal val="visible"/>
                                      </p:to>
                                    </p:set>
                                    <p:anim to="" calcmode="lin" valueType="num">
                                      <p:cBhvr>
                                        <p:cTn id="17" dur="1" fill="hold"/>
                                        <p:tgtEl>
                                          <p:spTgt spid="375812"/>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499"/>
                                          </p:stCondLst>
                                        </p:cTn>
                                        <p:tgtEl>
                                          <p:spTgt spid="375813"/>
                                        </p:tgtEl>
                                        <p:attrNameLst>
                                          <p:attrName>style.visibility</p:attrName>
                                        </p:attrNameLst>
                                      </p:cBhvr>
                                      <p:to>
                                        <p:strVal val="visible"/>
                                      </p:to>
                                    </p:set>
                                    <p:anim to="" calcmode="lin" valueType="num">
                                      <p:cBhvr>
                                        <p:cTn id="22" dur="1" fill="hold"/>
                                        <p:tgtEl>
                                          <p:spTgt spid="37581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0" grpId="0" autoUpdateAnimBg="0"/>
      <p:bldP spid="3758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6834" name="Object 2"/>
          <p:cNvGraphicFramePr>
            <a:graphicFrameLocks noChangeAspect="1"/>
          </p:cNvGraphicFramePr>
          <p:nvPr/>
        </p:nvGraphicFramePr>
        <p:xfrm>
          <a:off x="2438400" y="457200"/>
          <a:ext cx="3352800" cy="1193800"/>
        </p:xfrm>
        <a:graphic>
          <a:graphicData uri="http://schemas.openxmlformats.org/presentationml/2006/ole">
            <mc:AlternateContent xmlns:mc="http://schemas.openxmlformats.org/markup-compatibility/2006">
              <mc:Choice xmlns:v="urn:schemas-microsoft-com:vml" Requires="v">
                <p:oleObj spid="_x0000_s114762" name="Equation" r:id="rId1" imgW="1079500" imgH="482600" progId="Equation.3">
                  <p:embed/>
                </p:oleObj>
              </mc:Choice>
              <mc:Fallback>
                <p:oleObj name="Equation" r:id="rId1" imgW="1079500" imgH="4826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57200"/>
                        <a:ext cx="3352800" cy="1193800"/>
                      </a:xfrm>
                      <a:prstGeom prst="rect">
                        <a:avLst/>
                      </a:prstGeom>
                      <a:solidFill>
                        <a:srgbClr val="000000"/>
                      </a:solidFill>
                      <a:ln>
                        <a:noFill/>
                      </a:ln>
                      <a:effectLst/>
                      <a:extLs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35" name="Object 3"/>
          <p:cNvGraphicFramePr>
            <a:graphicFrameLocks noChangeAspect="1"/>
          </p:cNvGraphicFramePr>
          <p:nvPr/>
        </p:nvGraphicFramePr>
        <p:xfrm>
          <a:off x="3429000" y="1981200"/>
          <a:ext cx="3436938" cy="1157288"/>
        </p:xfrm>
        <a:graphic>
          <a:graphicData uri="http://schemas.openxmlformats.org/presentationml/2006/ole">
            <mc:AlternateContent xmlns:mc="http://schemas.openxmlformats.org/markup-compatibility/2006">
              <mc:Choice xmlns:v="urn:schemas-microsoft-com:vml" Requires="v">
                <p:oleObj spid="_x0000_s114763" name="Equation" r:id="rId3" imgW="1536700" imgH="431800" progId="Equation.3">
                  <p:embed/>
                </p:oleObj>
              </mc:Choice>
              <mc:Fallback>
                <p:oleObj name="Equation" r:id="rId3" imgW="1536700" imgH="431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981200"/>
                        <a:ext cx="3436938" cy="1157288"/>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36" name="Object 4"/>
          <p:cNvGraphicFramePr>
            <a:graphicFrameLocks noChangeAspect="1"/>
          </p:cNvGraphicFramePr>
          <p:nvPr/>
        </p:nvGraphicFramePr>
        <p:xfrm>
          <a:off x="3352800" y="3505200"/>
          <a:ext cx="4260850" cy="1169988"/>
        </p:xfrm>
        <a:graphic>
          <a:graphicData uri="http://schemas.openxmlformats.org/presentationml/2006/ole">
            <mc:AlternateContent xmlns:mc="http://schemas.openxmlformats.org/markup-compatibility/2006">
              <mc:Choice xmlns:v="urn:schemas-microsoft-com:vml" Requires="v">
                <p:oleObj spid="_x0000_s114764" name="Equation" r:id="rId5" imgW="1409700" imgH="393700" progId="Equation.3">
                  <p:embed/>
                </p:oleObj>
              </mc:Choice>
              <mc:Fallback>
                <p:oleObj name="Equation" r:id="rId5" imgW="1409700" imgH="3937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505200"/>
                        <a:ext cx="4260850" cy="1169988"/>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38100">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6837" name="Object 5"/>
          <p:cNvGraphicFramePr>
            <a:graphicFrameLocks noChangeAspect="1"/>
          </p:cNvGraphicFramePr>
          <p:nvPr/>
        </p:nvGraphicFramePr>
        <p:xfrm>
          <a:off x="3327400" y="4972050"/>
          <a:ext cx="3659188" cy="1304925"/>
        </p:xfrm>
        <a:graphic>
          <a:graphicData uri="http://schemas.openxmlformats.org/presentationml/2006/ole">
            <mc:AlternateContent xmlns:mc="http://schemas.openxmlformats.org/markup-compatibility/2006">
              <mc:Choice xmlns:v="urn:schemas-microsoft-com:vml" Requires="v">
                <p:oleObj spid="_x0000_s114765" name="公式" r:id="rId7" imgW="1028700" imgH="444500" progId="Equation.3">
                  <p:embed/>
                </p:oleObj>
              </mc:Choice>
              <mc:Fallback>
                <p:oleObj name="公式" r:id="rId7" imgW="1028700" imgH="4445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7400" y="4972050"/>
                        <a:ext cx="3659188" cy="1304925"/>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499"/>
                                          </p:stCondLst>
                                        </p:cTn>
                                        <p:tgtEl>
                                          <p:spTgt spid="376834"/>
                                        </p:tgtEl>
                                        <p:attrNameLst>
                                          <p:attrName>style.visibility</p:attrName>
                                        </p:attrNameLst>
                                      </p:cBhvr>
                                      <p:to>
                                        <p:strVal val="visible"/>
                                      </p:to>
                                    </p:set>
                                    <p:anim to="" calcmode="lin" valueType="num">
                                      <p:cBhvr>
                                        <p:cTn id="7" dur="1" fill="hold"/>
                                        <p:tgtEl>
                                          <p:spTgt spid="376834"/>
                                        </p:tgtEl>
                                      </p:cBhvr>
                                    </p:anim>
                                  </p:childTnLst>
                                </p:cTn>
                              </p:par>
                            </p:childTnLst>
                          </p:cTn>
                        </p:par>
                        <p:par>
                          <p:cTn id="8" fill="hold">
                            <p:stCondLst>
                              <p:cond delay="500"/>
                            </p:stCondLst>
                            <p:childTnLst>
                              <p:par>
                                <p:cTn id="9" presetID="24" presetClass="entr" presetSubtype="0" fill="hold" nodeType="afterEffect">
                                  <p:stCondLst>
                                    <p:cond delay="0"/>
                                  </p:stCondLst>
                                  <p:childTnLst>
                                    <p:set>
                                      <p:cBhvr>
                                        <p:cTn id="10" dur="1" fill="hold">
                                          <p:stCondLst>
                                            <p:cond delay="499"/>
                                          </p:stCondLst>
                                        </p:cTn>
                                        <p:tgtEl>
                                          <p:spTgt spid="376835"/>
                                        </p:tgtEl>
                                        <p:attrNameLst>
                                          <p:attrName>style.visibility</p:attrName>
                                        </p:attrNameLst>
                                      </p:cBhvr>
                                      <p:to>
                                        <p:strVal val="visible"/>
                                      </p:to>
                                    </p:set>
                                    <p:anim to="" calcmode="lin" valueType="num">
                                      <p:cBhvr>
                                        <p:cTn id="11" dur="1" fill="hold"/>
                                        <p:tgtEl>
                                          <p:spTgt spid="376835"/>
                                        </p:tgtEl>
                                      </p:cBhvr>
                                    </p:anim>
                                  </p:childTnLst>
                                </p:cTn>
                              </p:par>
                            </p:childTnLst>
                          </p:cTn>
                        </p:par>
                        <p:par>
                          <p:cTn id="12" fill="hold">
                            <p:stCondLst>
                              <p:cond delay="1000"/>
                            </p:stCondLst>
                            <p:childTnLst>
                              <p:par>
                                <p:cTn id="13" presetID="24" presetClass="entr" presetSubtype="0" fill="hold" nodeType="afterEffect">
                                  <p:stCondLst>
                                    <p:cond delay="0"/>
                                  </p:stCondLst>
                                  <p:childTnLst>
                                    <p:set>
                                      <p:cBhvr>
                                        <p:cTn id="14" dur="1" fill="hold">
                                          <p:stCondLst>
                                            <p:cond delay="499"/>
                                          </p:stCondLst>
                                        </p:cTn>
                                        <p:tgtEl>
                                          <p:spTgt spid="376836"/>
                                        </p:tgtEl>
                                        <p:attrNameLst>
                                          <p:attrName>style.visibility</p:attrName>
                                        </p:attrNameLst>
                                      </p:cBhvr>
                                      <p:to>
                                        <p:strVal val="visible"/>
                                      </p:to>
                                    </p:set>
                                    <p:anim to="" calcmode="lin" valueType="num">
                                      <p:cBhvr>
                                        <p:cTn id="15" dur="1" fill="hold"/>
                                        <p:tgtEl>
                                          <p:spTgt spid="376836"/>
                                        </p:tgtEl>
                                      </p:cBhvr>
                                    </p:anim>
                                  </p:childTnLst>
                                </p:cTn>
                              </p:par>
                            </p:childTnLst>
                          </p:cTn>
                        </p:par>
                        <p:par>
                          <p:cTn id="16" fill="hold">
                            <p:stCondLst>
                              <p:cond delay="1500"/>
                            </p:stCondLst>
                            <p:childTnLst>
                              <p:par>
                                <p:cTn id="17" presetID="24" presetClass="entr" presetSubtype="0" fill="hold" nodeType="afterEffect">
                                  <p:stCondLst>
                                    <p:cond delay="0"/>
                                  </p:stCondLst>
                                  <p:childTnLst>
                                    <p:set>
                                      <p:cBhvr>
                                        <p:cTn id="18" dur="1" fill="hold">
                                          <p:stCondLst>
                                            <p:cond delay="499"/>
                                          </p:stCondLst>
                                        </p:cTn>
                                        <p:tgtEl>
                                          <p:spTgt spid="376837"/>
                                        </p:tgtEl>
                                        <p:attrNameLst>
                                          <p:attrName>style.visibility</p:attrName>
                                        </p:attrNameLst>
                                      </p:cBhvr>
                                      <p:to>
                                        <p:strVal val="visible"/>
                                      </p:to>
                                    </p:set>
                                    <p:anim to="" calcmode="lin" valueType="num">
                                      <p:cBhvr>
                                        <p:cTn id="19" dur="1" fill="hold"/>
                                        <p:tgtEl>
                                          <p:spTgt spid="37683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7858" name="Object 2"/>
          <p:cNvGraphicFramePr>
            <a:graphicFrameLocks noChangeAspect="1"/>
          </p:cNvGraphicFramePr>
          <p:nvPr/>
        </p:nvGraphicFramePr>
        <p:xfrm>
          <a:off x="2036763" y="1325563"/>
          <a:ext cx="5584825" cy="1554162"/>
        </p:xfrm>
        <a:graphic>
          <a:graphicData uri="http://schemas.openxmlformats.org/presentationml/2006/ole">
            <mc:AlternateContent xmlns:mc="http://schemas.openxmlformats.org/markup-compatibility/2006">
              <mc:Choice xmlns:v="urn:schemas-microsoft-com:vml" Requires="v">
                <p:oleObj spid="_x0000_s115751" name="公式" r:id="rId1" imgW="1346200" imgH="444500" progId="Equation.3">
                  <p:embed/>
                </p:oleObj>
              </mc:Choice>
              <mc:Fallback>
                <p:oleObj name="公式" r:id="rId1" imgW="1346200" imgH="4445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763" y="1325563"/>
                        <a:ext cx="5584825" cy="1554162"/>
                      </a:xfrm>
                      <a:prstGeom prst="rect">
                        <a:avLst/>
                      </a:prstGeom>
                      <a:solidFill>
                        <a:srgbClr val="000000"/>
                      </a:solidFill>
                      <a:ln>
                        <a:noFill/>
                      </a:ln>
                      <a:effectLst/>
                      <a:extLs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7859" name="Text Box 3"/>
          <p:cNvSpPr txBox="1">
            <a:spLocks noChangeArrowheads="1"/>
          </p:cNvSpPr>
          <p:nvPr/>
        </p:nvSpPr>
        <p:spPr bwMode="auto">
          <a:xfrm>
            <a:off x="468313" y="3284538"/>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2400" b="1">
                <a:ea typeface="华文楷体" panose="02010600040101010101" pitchFamily="2" charset="-122"/>
              </a:rPr>
              <a:t>同样可以证明：</a:t>
            </a:r>
            <a:endParaRPr kumimoji="1" lang="zh-CN" altLang="en-US" sz="2400" b="1">
              <a:ea typeface="华文楷体" panose="02010600040101010101" pitchFamily="2" charset="-122"/>
            </a:endParaRPr>
          </a:p>
        </p:txBody>
      </p:sp>
      <p:graphicFrame>
        <p:nvGraphicFramePr>
          <p:cNvPr id="377860" name="Object 4"/>
          <p:cNvGraphicFramePr>
            <a:graphicFrameLocks noChangeAspect="1"/>
          </p:cNvGraphicFramePr>
          <p:nvPr/>
        </p:nvGraphicFramePr>
        <p:xfrm>
          <a:off x="2582863" y="3916363"/>
          <a:ext cx="4494212" cy="1554162"/>
        </p:xfrm>
        <a:graphic>
          <a:graphicData uri="http://schemas.openxmlformats.org/presentationml/2006/ole">
            <mc:AlternateContent xmlns:mc="http://schemas.openxmlformats.org/markup-compatibility/2006">
              <mc:Choice xmlns:v="urn:schemas-microsoft-com:vml" Requires="v">
                <p:oleObj spid="_x0000_s115752" name="公式" r:id="rId3" imgW="1054100" imgH="444500" progId="Equation.3">
                  <p:embed/>
                </p:oleObj>
              </mc:Choice>
              <mc:Fallback>
                <p:oleObj name="公式" r:id="rId3" imgW="10541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863" y="3916363"/>
                        <a:ext cx="4494212" cy="1554162"/>
                      </a:xfrm>
                      <a:prstGeom prst="rect">
                        <a:avLst/>
                      </a:prstGeom>
                      <a:solidFill>
                        <a:srgbClr val="000000"/>
                      </a:solidFill>
                      <a:ln>
                        <a:noFill/>
                      </a:ln>
                      <a:effectLst/>
                      <a:extLs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499"/>
                                          </p:stCondLst>
                                        </p:cTn>
                                        <p:tgtEl>
                                          <p:spTgt spid="377858"/>
                                        </p:tgtEl>
                                        <p:attrNameLst>
                                          <p:attrName>style.visibility</p:attrName>
                                        </p:attrNameLst>
                                      </p:cBhvr>
                                      <p:to>
                                        <p:strVal val="visible"/>
                                      </p:to>
                                    </p:set>
                                    <p:anim to="" calcmode="lin" valueType="num">
                                      <p:cBhvr>
                                        <p:cTn id="7" dur="1" fill="hold"/>
                                        <p:tgtEl>
                                          <p:spTgt spid="377858"/>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77859"/>
                                        </p:tgtEl>
                                        <p:attrNameLst>
                                          <p:attrName>style.visibility</p:attrName>
                                        </p:attrNameLst>
                                      </p:cBhvr>
                                      <p:to>
                                        <p:strVal val="visible"/>
                                      </p:to>
                                    </p:set>
                                    <p:anim calcmode="lin" valueType="num">
                                      <p:cBhvr additive="base">
                                        <p:cTn id="12" dur="500" fill="hold"/>
                                        <p:tgtEl>
                                          <p:spTgt spid="377859"/>
                                        </p:tgtEl>
                                        <p:attrNameLst>
                                          <p:attrName>ppt_x</p:attrName>
                                        </p:attrNameLst>
                                      </p:cBhvr>
                                      <p:tavLst>
                                        <p:tav tm="0">
                                          <p:val>
                                            <p:strVal val="0-#ppt_w/2"/>
                                          </p:val>
                                        </p:tav>
                                        <p:tav tm="100000">
                                          <p:val>
                                            <p:strVal val="#ppt_x"/>
                                          </p:val>
                                        </p:tav>
                                      </p:tavLst>
                                    </p:anim>
                                    <p:anim calcmode="lin" valueType="num">
                                      <p:cBhvr additive="base">
                                        <p:cTn id="13" dur="500" fill="hold"/>
                                        <p:tgtEl>
                                          <p:spTgt spid="37785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nodeType="clickEffect">
                                  <p:stCondLst>
                                    <p:cond delay="0"/>
                                  </p:stCondLst>
                                  <p:childTnLst>
                                    <p:set>
                                      <p:cBhvr>
                                        <p:cTn id="17" dur="1" fill="hold">
                                          <p:stCondLst>
                                            <p:cond delay="499"/>
                                          </p:stCondLst>
                                        </p:cTn>
                                        <p:tgtEl>
                                          <p:spTgt spid="377860"/>
                                        </p:tgtEl>
                                        <p:attrNameLst>
                                          <p:attrName>style.visibility</p:attrName>
                                        </p:attrNameLst>
                                      </p:cBhvr>
                                      <p:to>
                                        <p:strVal val="visible"/>
                                      </p:to>
                                    </p:set>
                                    <p:anim to="" calcmode="lin" valueType="num">
                                      <p:cBhvr>
                                        <p:cTn id="18" dur="1" fill="hold"/>
                                        <p:tgtEl>
                                          <p:spTgt spid="37786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ext Box 2"/>
          <p:cNvSpPr txBox="1">
            <a:spLocks noChangeArrowheads="1"/>
          </p:cNvSpPr>
          <p:nvPr/>
        </p:nvSpPr>
        <p:spPr bwMode="auto">
          <a:xfrm>
            <a:off x="1116013" y="3573463"/>
            <a:ext cx="6596062" cy="1966912"/>
          </a:xfrm>
          <a:prstGeom prst="rect">
            <a:avLst/>
          </a:prstGeom>
          <a:noFill/>
          <a:ln w="38100" cap="sq">
            <a:noFill/>
            <a:miter lim="800000"/>
            <a:headEnd type="none" w="sm" len="sm"/>
            <a:tailEnd type="none" w="sm" len="sm"/>
          </a:ln>
        </p:spPr>
        <p:txBody>
          <a:bodyPr>
            <a:spAutoFit/>
          </a:bodyPr>
          <a:lstStyle/>
          <a:p>
            <a:pPr eaLnBrk="1" hangingPunct="1">
              <a:lnSpc>
                <a:spcPct val="150000"/>
              </a:lnSpc>
              <a:buClr>
                <a:srgbClr val="FF9933"/>
              </a:buClr>
              <a:buFont typeface="Wingdings" pitchFamily="2" charset="2"/>
              <a:buChar char="Ø"/>
              <a:defRPr/>
            </a:pPr>
            <a:r>
              <a:rPr kumimoji="1" lang="zh-CN" altLang="en-US" sz="2800" b="1" spc="300" dirty="0">
                <a:ea typeface="华文楷体" panose="02010600040101010101" pitchFamily="2" charset="-122"/>
              </a:rPr>
              <a:t>对于易溶气体，如氨，</a:t>
            </a:r>
            <a:r>
              <a:rPr kumimoji="1" lang="en-US" altLang="zh-CN" sz="2800" b="1" spc="300" dirty="0">
                <a:ea typeface="华文楷体" panose="02010600040101010101" pitchFamily="2" charset="-122"/>
              </a:rPr>
              <a:t>H</a:t>
            </a:r>
            <a:r>
              <a:rPr kumimoji="1" lang="zh-CN" altLang="en-US" sz="2800" b="1" spc="300" dirty="0">
                <a:ea typeface="华文楷体" panose="02010600040101010101" pitchFamily="2" charset="-122"/>
              </a:rPr>
              <a:t>极小，因此   </a:t>
            </a:r>
            <a:r>
              <a:rPr kumimoji="1" lang="en-US" altLang="zh-CN" sz="2800" b="1" spc="300" dirty="0" err="1">
                <a:ea typeface="华文楷体" panose="02010600040101010101" pitchFamily="2" charset="-122"/>
              </a:rPr>
              <a:t>K</a:t>
            </a:r>
            <a:r>
              <a:rPr kumimoji="1" lang="en-US" altLang="zh-CN" sz="2800" b="1" spc="300" baseline="-25000" dirty="0" err="1">
                <a:ea typeface="华文楷体" panose="02010600040101010101" pitchFamily="2" charset="-122"/>
              </a:rPr>
              <a:t>G</a:t>
            </a:r>
            <a:r>
              <a:rPr kumimoji="1" lang="en-US" altLang="zh-CN" sz="2800" b="1" spc="300" dirty="0" err="1">
                <a:ea typeface="华文楷体" panose="02010600040101010101" pitchFamily="2" charset="-122"/>
              </a:rPr>
              <a:t>≈k</a:t>
            </a:r>
            <a:r>
              <a:rPr kumimoji="1" lang="en-US" altLang="zh-CN" sz="2800" b="1" spc="300" baseline="-25000" dirty="0" err="1">
                <a:ea typeface="华文楷体" panose="02010600040101010101" pitchFamily="2" charset="-122"/>
              </a:rPr>
              <a:t>G</a:t>
            </a:r>
            <a:r>
              <a:rPr kumimoji="1" lang="zh-CN" altLang="en-US" sz="2800" b="1" spc="300" dirty="0">
                <a:ea typeface="华文楷体" panose="02010600040101010101" pitchFamily="2" charset="-122"/>
              </a:rPr>
              <a:t>，说明氨溶于水的速率是气膜阻力控制的。</a:t>
            </a:r>
            <a:endParaRPr kumimoji="1" lang="zh-CN" altLang="en-US" sz="2800" b="1" spc="300" dirty="0">
              <a:ea typeface="华文楷体" panose="02010600040101010101" pitchFamily="2" charset="-122"/>
            </a:endParaRPr>
          </a:p>
        </p:txBody>
      </p:sp>
      <p:sp>
        <p:nvSpPr>
          <p:cNvPr id="378883" name="Rectangle 3"/>
          <p:cNvSpPr>
            <a:spLocks noChangeArrowheads="1"/>
          </p:cNvSpPr>
          <p:nvPr/>
        </p:nvSpPr>
        <p:spPr bwMode="auto">
          <a:xfrm>
            <a:off x="1116013" y="981075"/>
            <a:ext cx="6696075" cy="1966913"/>
          </a:xfrm>
          <a:prstGeom prst="rect">
            <a:avLst/>
          </a:prstGeom>
          <a:noFill/>
          <a:ln w="38100" cap="sq">
            <a:noFill/>
            <a:miter lim="800000"/>
          </a:ln>
        </p:spPr>
        <p:txBody>
          <a:bodyPr>
            <a:spAutoFit/>
          </a:bodyPr>
          <a:lstStyle/>
          <a:p>
            <a:pPr>
              <a:lnSpc>
                <a:spcPct val="150000"/>
              </a:lnSpc>
              <a:buClr>
                <a:srgbClr val="FF9933"/>
              </a:buClr>
              <a:buFont typeface="Wingdings" pitchFamily="2" charset="2"/>
              <a:buChar char="Ø"/>
              <a:defRPr/>
            </a:pPr>
            <a:r>
              <a:rPr lang="zh-CN" altLang="en-US" sz="2800" b="1" spc="300" dirty="0">
                <a:ea typeface="华文楷体" panose="02010600040101010101" pitchFamily="2" charset="-122"/>
              </a:rPr>
              <a:t>对于</a:t>
            </a:r>
            <a:r>
              <a:rPr lang="en-US" altLang="zh-CN" sz="2800" b="1" spc="300" dirty="0">
                <a:ea typeface="华文楷体" panose="02010600040101010101" pitchFamily="2" charset="-122"/>
              </a:rPr>
              <a:t>O</a:t>
            </a:r>
            <a:r>
              <a:rPr lang="en-US" altLang="zh-CN" sz="2800" b="1" spc="300" baseline="-25000" dirty="0">
                <a:ea typeface="华文楷体" panose="02010600040101010101" pitchFamily="2" charset="-122"/>
              </a:rPr>
              <a:t>2</a:t>
            </a:r>
            <a:r>
              <a:rPr lang="zh-CN" altLang="en-US" sz="2800" b="1" spc="300" dirty="0">
                <a:ea typeface="华文楷体" panose="02010600040101010101" pitchFamily="2" charset="-122"/>
              </a:rPr>
              <a:t>，</a:t>
            </a:r>
            <a:r>
              <a:rPr lang="en-US" altLang="zh-CN" sz="2800" b="1" spc="300" dirty="0">
                <a:ea typeface="华文楷体" panose="02010600040101010101" pitchFamily="2" charset="-122"/>
              </a:rPr>
              <a:t>H</a:t>
            </a:r>
            <a:r>
              <a:rPr lang="zh-CN" altLang="en-US" sz="2800" b="1" spc="300" dirty="0">
                <a:ea typeface="华文楷体" panose="02010600040101010101" pitchFamily="2" charset="-122"/>
              </a:rPr>
              <a:t>极大，因此   </a:t>
            </a:r>
            <a:r>
              <a:rPr lang="en-US" altLang="zh-CN" sz="2800" b="1" spc="300" dirty="0" err="1">
                <a:ea typeface="华文楷体" panose="02010600040101010101" pitchFamily="2" charset="-122"/>
              </a:rPr>
              <a:t>K</a:t>
            </a:r>
            <a:r>
              <a:rPr lang="en-US" altLang="zh-CN" sz="2800" b="1" spc="300" baseline="-25000" dirty="0" err="1">
                <a:ea typeface="华文楷体" panose="02010600040101010101" pitchFamily="2" charset="-122"/>
              </a:rPr>
              <a:t>L</a:t>
            </a:r>
            <a:r>
              <a:rPr lang="en-US" altLang="zh-CN" sz="2800" b="1" spc="300" dirty="0" err="1">
                <a:ea typeface="华文楷体" panose="02010600040101010101" pitchFamily="2" charset="-122"/>
              </a:rPr>
              <a:t>≈k</a:t>
            </a:r>
            <a:r>
              <a:rPr lang="en-US" altLang="zh-CN" sz="2800" b="1" spc="300" baseline="-25000" dirty="0" err="1">
                <a:ea typeface="华文楷体" panose="02010600040101010101" pitchFamily="2" charset="-122"/>
              </a:rPr>
              <a:t>L</a:t>
            </a:r>
            <a:r>
              <a:rPr lang="zh-CN" altLang="en-US" sz="2800" b="1" spc="300" dirty="0">
                <a:ea typeface="华文楷体" panose="02010600040101010101" pitchFamily="2" charset="-122"/>
              </a:rPr>
              <a:t>，说明氧气溶于水的速率是液膜阻力控制的。</a:t>
            </a:r>
            <a:endParaRPr lang="zh-CN" altLang="en-US" sz="2800" b="1" spc="300" dirty="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883"/>
                                        </p:tgtEl>
                                        <p:attrNameLst>
                                          <p:attrName>style.visibility</p:attrName>
                                        </p:attrNameLst>
                                      </p:cBhvr>
                                      <p:to>
                                        <p:strVal val="visible"/>
                                      </p:to>
                                    </p:set>
                                    <p:anim calcmode="lin" valueType="num">
                                      <p:cBhvr additive="base">
                                        <p:cTn id="7" dur="500" fill="hold"/>
                                        <p:tgtEl>
                                          <p:spTgt spid="378883"/>
                                        </p:tgtEl>
                                        <p:attrNameLst>
                                          <p:attrName>ppt_x</p:attrName>
                                        </p:attrNameLst>
                                      </p:cBhvr>
                                      <p:tavLst>
                                        <p:tav tm="0">
                                          <p:val>
                                            <p:strVal val="0-#ppt_w/2"/>
                                          </p:val>
                                        </p:tav>
                                        <p:tav tm="100000">
                                          <p:val>
                                            <p:strVal val="#ppt_x"/>
                                          </p:val>
                                        </p:tav>
                                      </p:tavLst>
                                    </p:anim>
                                    <p:anim calcmode="lin" valueType="num">
                                      <p:cBhvr additive="base">
                                        <p:cTn id="8" dur="500" fill="hold"/>
                                        <p:tgtEl>
                                          <p:spTgt spid="37888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78882"/>
                                        </p:tgtEl>
                                        <p:attrNameLst>
                                          <p:attrName>style.visibility</p:attrName>
                                        </p:attrNameLst>
                                      </p:cBhvr>
                                      <p:to>
                                        <p:strVal val="visible"/>
                                      </p:to>
                                    </p:set>
                                    <p:anim calcmode="lin" valueType="num">
                                      <p:cBhvr additive="base">
                                        <p:cTn id="13" dur="500" fill="hold"/>
                                        <p:tgtEl>
                                          <p:spTgt spid="378882"/>
                                        </p:tgtEl>
                                        <p:attrNameLst>
                                          <p:attrName>ppt_x</p:attrName>
                                        </p:attrNameLst>
                                      </p:cBhvr>
                                      <p:tavLst>
                                        <p:tav tm="0">
                                          <p:val>
                                            <p:strVal val="1+#ppt_w/2"/>
                                          </p:val>
                                        </p:tav>
                                        <p:tav tm="100000">
                                          <p:val>
                                            <p:strVal val="#ppt_x"/>
                                          </p:val>
                                        </p:tav>
                                      </p:tavLst>
                                    </p:anim>
                                    <p:anim calcmode="lin" valueType="num">
                                      <p:cBhvr additive="base">
                                        <p:cTn id="14" dur="500" fill="hold"/>
                                        <p:tgtEl>
                                          <p:spTgt spid="3788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2" grpId="0"/>
      <p:bldP spid="37888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9906" name="Object 2"/>
          <p:cNvGraphicFramePr>
            <a:graphicFrameLocks noChangeAspect="1"/>
          </p:cNvGraphicFramePr>
          <p:nvPr/>
        </p:nvGraphicFramePr>
        <p:xfrm>
          <a:off x="282575" y="2276475"/>
          <a:ext cx="8607425" cy="1023938"/>
        </p:xfrm>
        <a:graphic>
          <a:graphicData uri="http://schemas.openxmlformats.org/presentationml/2006/ole">
            <mc:AlternateContent xmlns:mc="http://schemas.openxmlformats.org/markup-compatibility/2006">
              <mc:Choice xmlns:v="urn:schemas-microsoft-com:vml" Requires="v">
                <p:oleObj spid="_x0000_s117782" name="公式" r:id="rId1" imgW="4432300" imgH="241300" progId="Equation.3">
                  <p:embed/>
                </p:oleObj>
              </mc:Choice>
              <mc:Fallback>
                <p:oleObj name="公式" r:id="rId1" imgW="4432300" imgH="2413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 y="2276475"/>
                        <a:ext cx="8607425" cy="1023938"/>
                      </a:xfrm>
                      <a:prstGeom prst="rect">
                        <a:avLst/>
                      </a:prstGeom>
                      <a:solidFill>
                        <a:srgbClr val="CCFFCC"/>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907" name="Text Box 3"/>
          <p:cNvSpPr txBox="1">
            <a:spLocks noChangeArrowheads="1"/>
          </p:cNvSpPr>
          <p:nvPr/>
        </p:nvSpPr>
        <p:spPr bwMode="auto">
          <a:xfrm>
            <a:off x="539750" y="4005263"/>
            <a:ext cx="8359775"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50000"/>
              </a:lnSpc>
            </a:pPr>
            <a:r>
              <a:rPr kumimoji="1" lang="zh-CN" altLang="en-US" sz="2400" b="1">
                <a:ea typeface="华文楷体" panose="02010600040101010101" pitchFamily="2" charset="-122"/>
              </a:rPr>
              <a:t>式中：</a:t>
            </a:r>
            <a:r>
              <a:rPr kumimoji="1" lang="en-US" altLang="zh-CN" sz="2400" b="1">
                <a:ea typeface="华文楷体" panose="02010600040101010101" pitchFamily="2" charset="-122"/>
              </a:rPr>
              <a:t>a——</a:t>
            </a:r>
            <a:r>
              <a:rPr kumimoji="1" lang="zh-CN" altLang="en-US" sz="2400" b="1">
                <a:ea typeface="华文楷体" panose="02010600040101010101" pitchFamily="2" charset="-122"/>
              </a:rPr>
              <a:t>单位体积液体中气液两相的总界面积，</a:t>
            </a:r>
            <a:r>
              <a:rPr kumimoji="1" lang="en-US" altLang="zh-CN" sz="2400" b="1">
                <a:ea typeface="华文楷体" panose="02010600040101010101" pitchFamily="2" charset="-122"/>
              </a:rPr>
              <a:t>m</a:t>
            </a:r>
            <a:r>
              <a:rPr kumimoji="1" lang="en-US" altLang="zh-CN" sz="2400" b="1" baseline="30000">
                <a:ea typeface="华文楷体" panose="02010600040101010101" pitchFamily="2" charset="-122"/>
              </a:rPr>
              <a:t>2</a:t>
            </a:r>
            <a:r>
              <a:rPr kumimoji="1" lang="en-US" altLang="zh-CN" sz="2400" b="1">
                <a:ea typeface="华文楷体" panose="02010600040101010101" pitchFamily="2" charset="-122"/>
              </a:rPr>
              <a:t>/m</a:t>
            </a:r>
            <a:r>
              <a:rPr kumimoji="1" lang="en-US" altLang="zh-CN" sz="2400" b="1" baseline="30000">
                <a:ea typeface="华文楷体" panose="02010600040101010101" pitchFamily="2" charset="-122"/>
              </a:rPr>
              <a:t>3</a:t>
            </a:r>
            <a:r>
              <a:rPr kumimoji="1" lang="en-US" altLang="zh-CN" sz="2400" b="1">
                <a:ea typeface="华文楷体" panose="02010600040101010101" pitchFamily="2" charset="-122"/>
              </a:rPr>
              <a:t>;</a:t>
            </a:r>
            <a:endParaRPr kumimoji="1" lang="en-US" altLang="zh-CN" sz="2400" b="1">
              <a:ea typeface="华文楷体" panose="02010600040101010101" pitchFamily="2" charset="-122"/>
            </a:endParaRPr>
          </a:p>
          <a:p>
            <a:pPr eaLnBrk="1" hangingPunct="1">
              <a:lnSpc>
                <a:spcPct val="150000"/>
              </a:lnSpc>
            </a:pPr>
            <a:r>
              <a:rPr kumimoji="1" lang="en-US" altLang="zh-CN" sz="2400" b="1">
                <a:ea typeface="华文楷体" panose="02010600040101010101" pitchFamily="2" charset="-122"/>
              </a:rPr>
              <a:t>      OTR——</a:t>
            </a:r>
            <a:r>
              <a:rPr kumimoji="1" lang="zh-CN" altLang="en-US" sz="2400" b="1">
                <a:ea typeface="华文楷体" panose="02010600040101010101" pitchFamily="2" charset="-122"/>
              </a:rPr>
              <a:t>氧的传递速率</a:t>
            </a:r>
            <a:r>
              <a:rPr kumimoji="1" lang="en-US" altLang="zh-CN" sz="2400" b="1">
                <a:ea typeface="华文楷体" panose="02010600040101010101" pitchFamily="2" charset="-122"/>
              </a:rPr>
              <a:t>;</a:t>
            </a:r>
            <a:endParaRPr kumimoji="1" lang="en-US" altLang="zh-CN" sz="2400" b="1">
              <a:ea typeface="华文楷体" panose="02010600040101010101" pitchFamily="2" charset="-122"/>
            </a:endParaRPr>
          </a:p>
          <a:p>
            <a:pPr eaLnBrk="1" hangingPunct="1">
              <a:lnSpc>
                <a:spcPct val="150000"/>
              </a:lnSpc>
            </a:pPr>
            <a:r>
              <a:rPr kumimoji="1" lang="en-US" altLang="zh-CN" sz="2400" b="1">
                <a:ea typeface="华文楷体" panose="02010600040101010101" pitchFamily="2" charset="-122"/>
              </a:rPr>
              <a:t>     K</a:t>
            </a:r>
            <a:r>
              <a:rPr kumimoji="1" lang="en-US" altLang="zh-CN" sz="2400" b="1" baseline="-25000">
                <a:ea typeface="华文楷体" panose="02010600040101010101" pitchFamily="2" charset="-122"/>
              </a:rPr>
              <a:t>L</a:t>
            </a:r>
            <a:r>
              <a:rPr kumimoji="1" lang="en-US" altLang="zh-CN" sz="2400" b="1">
                <a:ea typeface="华文楷体" panose="02010600040101010101" pitchFamily="2" charset="-122"/>
              </a:rPr>
              <a:t>a——</a:t>
            </a:r>
            <a:r>
              <a:rPr kumimoji="1" lang="zh-CN" altLang="en-US" sz="2400" b="1">
                <a:ea typeface="华文楷体" panose="02010600040101010101" pitchFamily="2" charset="-122"/>
              </a:rPr>
              <a:t>以（</a:t>
            </a:r>
            <a:r>
              <a:rPr kumimoji="1" lang="en-US" altLang="zh-CN" sz="2400" b="1">
                <a:ea typeface="华文楷体" panose="02010600040101010101" pitchFamily="2" charset="-122"/>
              </a:rPr>
              <a:t>C</a:t>
            </a:r>
            <a:r>
              <a:rPr kumimoji="1" lang="en-US" altLang="zh-CN" sz="2400" b="1" baseline="30000">
                <a:ea typeface="华文楷体" panose="02010600040101010101" pitchFamily="2" charset="-122"/>
              </a:rPr>
              <a:t>*</a:t>
            </a:r>
            <a:r>
              <a:rPr kumimoji="1" lang="en-US" altLang="zh-CN" sz="2400" b="1">
                <a:ea typeface="华文楷体" panose="02010600040101010101" pitchFamily="2" charset="-122"/>
              </a:rPr>
              <a:t>-C</a:t>
            </a:r>
            <a:r>
              <a:rPr kumimoji="1" lang="en-US" altLang="zh-CN" sz="2400" b="1" baseline="-25000">
                <a:ea typeface="华文楷体" panose="02010600040101010101" pitchFamily="2" charset="-122"/>
              </a:rPr>
              <a:t>L</a:t>
            </a:r>
            <a:r>
              <a:rPr kumimoji="1" lang="zh-CN" altLang="en-US" sz="2400" b="1">
                <a:ea typeface="华文楷体" panose="02010600040101010101" pitchFamily="2" charset="-122"/>
              </a:rPr>
              <a:t>）为推动力的体积溶氧系数</a:t>
            </a:r>
            <a:r>
              <a:rPr kumimoji="1" lang="en-US" altLang="zh-CN" sz="2400" b="1">
                <a:ea typeface="华文楷体" panose="02010600040101010101" pitchFamily="2" charset="-122"/>
              </a:rPr>
              <a:t>.</a:t>
            </a:r>
            <a:endParaRPr kumimoji="1" lang="en-US" altLang="zh-CN" sz="2400" b="1">
              <a:ea typeface="华文楷体" panose="02010600040101010101" pitchFamily="2" charset="-122"/>
            </a:endParaRPr>
          </a:p>
        </p:txBody>
      </p:sp>
      <p:sp>
        <p:nvSpPr>
          <p:cNvPr id="379908" name="Text Box 4"/>
          <p:cNvSpPr txBox="1">
            <a:spLocks noChangeArrowheads="1"/>
          </p:cNvSpPr>
          <p:nvPr/>
        </p:nvSpPr>
        <p:spPr bwMode="auto">
          <a:xfrm>
            <a:off x="1116013" y="692150"/>
            <a:ext cx="48958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kumimoji="1" lang="zh-CN" altLang="en-US" sz="3200" b="1">
                <a:ea typeface="华文楷体" panose="02010600040101010101" pitchFamily="2" charset="-122"/>
              </a:rPr>
              <a:t>三</a:t>
            </a:r>
            <a:r>
              <a:rPr kumimoji="1" lang="en-US" altLang="zh-CN" sz="3200" b="1">
                <a:ea typeface="华文楷体" panose="02010600040101010101" pitchFamily="2" charset="-122"/>
              </a:rPr>
              <a:t>)</a:t>
            </a:r>
            <a:r>
              <a:rPr kumimoji="1" lang="zh-CN" altLang="en-US" sz="3200" b="1">
                <a:ea typeface="华文楷体" panose="02010600040101010101" pitchFamily="2" charset="-122"/>
              </a:rPr>
              <a:t>  氧传质方程式</a:t>
            </a:r>
            <a:endParaRPr kumimoji="1" lang="zh-CN" altLang="en-US" sz="3200" b="1">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79908"/>
                                        </p:tgtEl>
                                        <p:attrNameLst>
                                          <p:attrName>style.visibility</p:attrName>
                                        </p:attrNameLst>
                                      </p:cBhvr>
                                      <p:to>
                                        <p:strVal val="visible"/>
                                      </p:to>
                                    </p:set>
                                    <p:anim to="" calcmode="lin" valueType="num">
                                      <p:cBhvr>
                                        <p:cTn id="7" dur="1" fill="hold"/>
                                        <p:tgtEl>
                                          <p:spTgt spid="379908"/>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499"/>
                                          </p:stCondLst>
                                        </p:cTn>
                                        <p:tgtEl>
                                          <p:spTgt spid="379906"/>
                                        </p:tgtEl>
                                        <p:attrNameLst>
                                          <p:attrName>style.visibility</p:attrName>
                                        </p:attrNameLst>
                                      </p:cBhvr>
                                      <p:to>
                                        <p:strVal val="visible"/>
                                      </p:to>
                                    </p:set>
                                    <p:anim to="" calcmode="lin" valueType="num">
                                      <p:cBhvr>
                                        <p:cTn id="12" dur="1" fill="hold"/>
                                        <p:tgtEl>
                                          <p:spTgt spid="379906"/>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379907"/>
                                        </p:tgtEl>
                                        <p:attrNameLst>
                                          <p:attrName>style.visibility</p:attrName>
                                        </p:attrNameLst>
                                      </p:cBhvr>
                                      <p:to>
                                        <p:strVal val="visible"/>
                                      </p:to>
                                    </p:set>
                                    <p:anim to="" calcmode="lin" valueType="num">
                                      <p:cBhvr>
                                        <p:cTn id="17" dur="1" fill="hold"/>
                                        <p:tgtEl>
                                          <p:spTgt spid="37990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7" grpId="0"/>
      <p:bldP spid="37990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ext Box 2"/>
          <p:cNvSpPr txBox="1">
            <a:spLocks noChangeArrowheads="1"/>
          </p:cNvSpPr>
          <p:nvPr/>
        </p:nvSpPr>
        <p:spPr bwMode="auto">
          <a:xfrm>
            <a:off x="611188" y="1052513"/>
            <a:ext cx="792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2800" b="1">
                <a:ea typeface="华文楷体" panose="02010600040101010101" pitchFamily="2" charset="-122"/>
              </a:rPr>
              <a:t>当</a:t>
            </a:r>
            <a:r>
              <a:rPr kumimoji="1" lang="en-US" altLang="zh-CN" sz="2800" b="1">
                <a:ea typeface="华文楷体" panose="02010600040101010101" pitchFamily="2" charset="-122"/>
              </a:rPr>
              <a:t>C</a:t>
            </a:r>
            <a:r>
              <a:rPr kumimoji="1" lang="en-US" altLang="zh-CN" sz="2800" b="1" baseline="-25000">
                <a:ea typeface="华文楷体" panose="02010600040101010101" pitchFamily="2" charset="-122"/>
              </a:rPr>
              <a:t>L</a:t>
            </a:r>
            <a:r>
              <a:rPr kumimoji="1" lang="zh-CN" altLang="en-US" sz="2800" b="1">
                <a:ea typeface="华文楷体" panose="02010600040101010101" pitchFamily="2" charset="-122"/>
              </a:rPr>
              <a:t>不是菌体生长和产物合成的限制因素时，则：</a:t>
            </a:r>
            <a:endParaRPr kumimoji="1" lang="zh-CN" altLang="en-US" sz="2800" b="1">
              <a:ea typeface="华文楷体" panose="02010600040101010101" pitchFamily="2" charset="-122"/>
            </a:endParaRPr>
          </a:p>
        </p:txBody>
      </p:sp>
      <p:graphicFrame>
        <p:nvGraphicFramePr>
          <p:cNvPr id="118787"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18823" name="Equation" r:id="rId1" imgW="114300" imgH="215900" progId="Equation.3">
                  <p:embed/>
                </p:oleObj>
              </mc:Choice>
              <mc:Fallback>
                <p:oleObj name="Equation" r:id="rId1" imgW="114300" imgH="2159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32" name="Object 4"/>
          <p:cNvGraphicFramePr>
            <a:graphicFrameLocks noChangeAspect="1"/>
          </p:cNvGraphicFramePr>
          <p:nvPr/>
        </p:nvGraphicFramePr>
        <p:xfrm>
          <a:off x="1906588" y="2606675"/>
          <a:ext cx="5653087" cy="1428750"/>
        </p:xfrm>
        <a:graphic>
          <a:graphicData uri="http://schemas.openxmlformats.org/presentationml/2006/ole">
            <mc:AlternateContent xmlns:mc="http://schemas.openxmlformats.org/markup-compatibility/2006">
              <mc:Choice xmlns:v="urn:schemas-microsoft-com:vml" Requires="v">
                <p:oleObj spid="_x0000_s118824" name="公式" r:id="rId3" imgW="876300" imgH="241300" progId="Equation.3">
                  <p:embed/>
                </p:oleObj>
              </mc:Choice>
              <mc:Fallback>
                <p:oleObj name="公式" r:id="rId3" imgW="8763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588" y="2606675"/>
                        <a:ext cx="5653087" cy="14287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80930"/>
                                        </p:tgtEl>
                                        <p:attrNameLst>
                                          <p:attrName>style.visibility</p:attrName>
                                        </p:attrNameLst>
                                      </p:cBhvr>
                                      <p:to>
                                        <p:strVal val="visible"/>
                                      </p:to>
                                    </p:set>
                                    <p:anim to="" calcmode="lin" valueType="num">
                                      <p:cBhvr>
                                        <p:cTn id="7" dur="1" fill="hold"/>
                                        <p:tgtEl>
                                          <p:spTgt spid="38093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499"/>
                                          </p:stCondLst>
                                        </p:cTn>
                                        <p:tgtEl>
                                          <p:spTgt spid="380932"/>
                                        </p:tgtEl>
                                        <p:attrNameLst>
                                          <p:attrName>style.visibility</p:attrName>
                                        </p:attrNameLst>
                                      </p:cBhvr>
                                      <p:to>
                                        <p:strVal val="visible"/>
                                      </p:to>
                                    </p:set>
                                    <p:anim to="" calcmode="lin" valueType="num">
                                      <p:cBhvr>
                                        <p:cTn id="12" dur="1" fill="hold"/>
                                        <p:tgtEl>
                                          <p:spTgt spid="38093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68962" name="Object 2"/>
          <p:cNvGraphicFramePr>
            <a:graphicFrameLocks noGrp="1" noChangeAspect="1"/>
          </p:cNvGraphicFramePr>
          <p:nvPr>
            <p:ph sz="quarter" idx="2"/>
          </p:nvPr>
        </p:nvGraphicFramePr>
        <p:xfrm>
          <a:off x="4716463" y="1341438"/>
          <a:ext cx="3490912" cy="3960812"/>
        </p:xfrm>
        <a:graphic>
          <a:graphicData uri="http://schemas.openxmlformats.org/presentationml/2006/ole">
            <mc:AlternateContent xmlns:mc="http://schemas.openxmlformats.org/markup-compatibility/2006">
              <mc:Choice xmlns:v="urn:schemas-microsoft-com:vml" Requires="v">
                <p:oleObj spid="_x0000_s20521" name="位图图像" r:id="rId1" imgW="6096000" imgH="6915150" progId="Paint.Picture">
                  <p:embed/>
                </p:oleObj>
              </mc:Choice>
              <mc:Fallback>
                <p:oleObj name="位图图像" r:id="rId1" imgW="6096000" imgH="6915150" progId="Paint.Picture">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1341438"/>
                        <a:ext cx="3490912"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63" name="Object 3"/>
          <p:cNvGraphicFramePr>
            <a:graphicFrameLocks noGrp="1" noChangeAspect="1"/>
          </p:cNvGraphicFramePr>
          <p:nvPr>
            <p:ph sz="quarter" idx="3"/>
          </p:nvPr>
        </p:nvGraphicFramePr>
        <p:xfrm>
          <a:off x="1116013" y="1341438"/>
          <a:ext cx="3144837" cy="3960812"/>
        </p:xfrm>
        <a:graphic>
          <a:graphicData uri="http://schemas.openxmlformats.org/presentationml/2006/ole">
            <mc:AlternateContent xmlns:mc="http://schemas.openxmlformats.org/markup-compatibility/2006">
              <mc:Choice xmlns:v="urn:schemas-microsoft-com:vml" Requires="v">
                <p:oleObj spid="_x0000_s20522" name="位图图像" r:id="rId3" imgW="6096000" imgH="7677150" progId="Paint.Picture">
                  <p:embed/>
                </p:oleObj>
              </mc:Choice>
              <mc:Fallback>
                <p:oleObj name="位图图像" r:id="rId3" imgW="6096000" imgH="767715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341438"/>
                        <a:ext cx="3144837"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左箭头 3">
            <a:hlinkClick r:id="rId5" action="ppaction://hlinksldjump"/>
          </p:cNvPr>
          <p:cNvSpPr/>
          <p:nvPr/>
        </p:nvSpPr>
        <p:spPr>
          <a:xfrm>
            <a:off x="7020272" y="6021288"/>
            <a:ext cx="1224136" cy="576064"/>
          </a:xfrm>
          <a:prstGeom prst="leftArrow">
            <a:avLst/>
          </a:prstGeom>
          <a:solidFill>
            <a:srgbClr val="FFFF00"/>
          </a:solidFill>
          <a:ln w="63500">
            <a:solidFill>
              <a:schemeClr val="tx1"/>
            </a:solidFill>
          </a:ln>
          <a:scene3d>
            <a:camera prst="orthographicFront"/>
            <a:lightRig rig="threePt" dir="t"/>
          </a:scene3d>
          <a:sp3d>
            <a:bevelT prst="angle"/>
            <a:bevelB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68963">
                                            <p:bg/>
                                          </p:spTgt>
                                        </p:tgtEl>
                                        <p:attrNameLst>
                                          <p:attrName>style.visibility</p:attrName>
                                        </p:attrNameLst>
                                      </p:cBhvr>
                                      <p:to>
                                        <p:strVal val="visible"/>
                                      </p:to>
                                    </p:set>
                                    <p:animEffect transition="in" filter="strips(downRight)">
                                      <p:cBhvr>
                                        <p:cTn id="7" dur="500"/>
                                        <p:tgtEl>
                                          <p:spTgt spid="168963">
                                            <p:bg/>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8962">
                                            <p:bg/>
                                          </p:spTgt>
                                        </p:tgtEl>
                                        <p:attrNameLst>
                                          <p:attrName>style.visibility</p:attrName>
                                        </p:attrNameLst>
                                      </p:cBhvr>
                                      <p:to>
                                        <p:strVal val="visible"/>
                                      </p:to>
                                    </p:set>
                                    <p:animEffect transition="in" filter="strips(downRight)">
                                      <p:cBhvr>
                                        <p:cTn id="12" dur="500"/>
                                        <p:tgtEl>
                                          <p:spTgt spid="168962">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2" grpId="0" autoUpdateAnimBg="0" build="p"/>
      <p:bldP spid="168963" grpId="0" autoUpdateAnimBg="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ext Box 2"/>
          <p:cNvSpPr txBox="1">
            <a:spLocks noChangeArrowheads="1"/>
          </p:cNvSpPr>
          <p:nvPr/>
        </p:nvSpPr>
        <p:spPr bwMode="auto">
          <a:xfrm>
            <a:off x="468313" y="765175"/>
            <a:ext cx="762000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50000"/>
              </a:lnSpc>
            </a:pPr>
            <a:r>
              <a:rPr kumimoji="1" lang="en-US" altLang="zh-CN" sz="2400" b="1">
                <a:ea typeface="楷体_GB2312" pitchFamily="49" charset="-122"/>
              </a:rPr>
              <a:t>      </a:t>
            </a:r>
            <a:r>
              <a:rPr kumimoji="1" lang="zh-CN" altLang="en-US" sz="2800" b="1">
                <a:ea typeface="华文楷体" panose="02010600040101010101" pitchFamily="2" charset="-122"/>
              </a:rPr>
              <a:t>发酵过程中，当发酵液中的溶氧浓度不随时间而变化时，表明该发酵系统的供氧能力与耗氧量达到了平衡状态，则：</a:t>
            </a:r>
            <a:endParaRPr kumimoji="1" lang="zh-CN" altLang="en-US" sz="2800" b="1">
              <a:ea typeface="华文楷体" panose="02010600040101010101" pitchFamily="2" charset="-122"/>
            </a:endParaRPr>
          </a:p>
        </p:txBody>
      </p:sp>
      <p:graphicFrame>
        <p:nvGraphicFramePr>
          <p:cNvPr id="381955" name="Object 3"/>
          <p:cNvGraphicFramePr>
            <a:graphicFrameLocks noChangeAspect="1"/>
          </p:cNvGraphicFramePr>
          <p:nvPr/>
        </p:nvGraphicFramePr>
        <p:xfrm>
          <a:off x="1476375" y="3429000"/>
          <a:ext cx="5870575" cy="1182688"/>
        </p:xfrm>
        <a:graphic>
          <a:graphicData uri="http://schemas.openxmlformats.org/presentationml/2006/ole">
            <mc:AlternateContent xmlns:mc="http://schemas.openxmlformats.org/markup-compatibility/2006">
              <mc:Choice xmlns:v="urn:schemas-microsoft-com:vml" Requires="v">
                <p:oleObj spid="_x0000_s119829" name="公式" r:id="rId1" imgW="2197100" imgH="266700" progId="Equation.3">
                  <p:embed/>
                </p:oleObj>
              </mc:Choice>
              <mc:Fallback>
                <p:oleObj name="公式" r:id="rId1" imgW="2197100" imgH="266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429000"/>
                        <a:ext cx="5870575" cy="1182688"/>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81954"/>
                                        </p:tgtEl>
                                        <p:attrNameLst>
                                          <p:attrName>style.visibility</p:attrName>
                                        </p:attrNameLst>
                                      </p:cBhvr>
                                      <p:to>
                                        <p:strVal val="visible"/>
                                      </p:to>
                                    </p:set>
                                    <p:anim calcmode="lin" valueType="num">
                                      <p:cBhvr additive="base">
                                        <p:cTn id="7" dur="500" fill="hold"/>
                                        <p:tgtEl>
                                          <p:spTgt spid="381954"/>
                                        </p:tgtEl>
                                        <p:attrNameLst>
                                          <p:attrName>ppt_x</p:attrName>
                                        </p:attrNameLst>
                                      </p:cBhvr>
                                      <p:tavLst>
                                        <p:tav tm="0">
                                          <p:val>
                                            <p:strVal val="1+#ppt_w/2"/>
                                          </p:val>
                                        </p:tav>
                                        <p:tav tm="100000">
                                          <p:val>
                                            <p:strVal val="#ppt_x"/>
                                          </p:val>
                                        </p:tav>
                                      </p:tavLst>
                                    </p:anim>
                                    <p:anim calcmode="lin" valueType="num">
                                      <p:cBhvr additive="base">
                                        <p:cTn id="8" dur="500" fill="hold"/>
                                        <p:tgtEl>
                                          <p:spTgt spid="3819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nodeType="clickEffect">
                                  <p:stCondLst>
                                    <p:cond delay="0"/>
                                  </p:stCondLst>
                                  <p:childTnLst>
                                    <p:set>
                                      <p:cBhvr>
                                        <p:cTn id="12" dur="1" fill="hold">
                                          <p:stCondLst>
                                            <p:cond delay="499"/>
                                          </p:stCondLst>
                                        </p:cTn>
                                        <p:tgtEl>
                                          <p:spTgt spid="381955"/>
                                        </p:tgtEl>
                                        <p:attrNameLst>
                                          <p:attrName>style.visibility</p:attrName>
                                        </p:attrNameLst>
                                      </p:cBhvr>
                                      <p:to>
                                        <p:strVal val="visible"/>
                                      </p:to>
                                    </p:set>
                                    <p:anim to="" calcmode="lin" valueType="num">
                                      <p:cBhvr>
                                        <p:cTn id="13" dur="1" fill="hold"/>
                                        <p:tgtEl>
                                          <p:spTgt spid="38195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69986" name="Object 2"/>
          <p:cNvGraphicFramePr>
            <a:graphicFrameLocks noGrp="1" noChangeAspect="1"/>
          </p:cNvGraphicFramePr>
          <p:nvPr>
            <p:ph/>
          </p:nvPr>
        </p:nvGraphicFramePr>
        <p:xfrm>
          <a:off x="4787900" y="1916113"/>
          <a:ext cx="3660775" cy="3871912"/>
        </p:xfrm>
        <a:graphic>
          <a:graphicData uri="http://schemas.openxmlformats.org/presentationml/2006/ole">
            <mc:AlternateContent xmlns:mc="http://schemas.openxmlformats.org/markup-compatibility/2006">
              <mc:Choice xmlns:v="urn:schemas-microsoft-com:vml" Requires="v">
                <p:oleObj spid="_x0000_s21526" name="BMP 图像" r:id="rId1" imgW="6096000" imgH="6446520" progId="Paint.Picture">
                  <p:embed/>
                </p:oleObj>
              </mc:Choice>
              <mc:Fallback>
                <p:oleObj name="BMP 图像" r:id="rId1" imgW="6096000" imgH="6446520" progId="Paint.Picture">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916113"/>
                        <a:ext cx="3660775" cy="387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9987" name="Rectangle 3"/>
          <p:cNvSpPr>
            <a:spLocks noChangeArrowheads="1"/>
          </p:cNvSpPr>
          <p:nvPr/>
        </p:nvSpPr>
        <p:spPr bwMode="auto">
          <a:xfrm>
            <a:off x="250825" y="692150"/>
            <a:ext cx="61928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20000"/>
              </a:spcBef>
              <a:buClr>
                <a:srgbClr val="0000CC"/>
              </a:buClr>
              <a:buSzPct val="60000"/>
              <a:buFont typeface="Wingdings" pitchFamily="2" charset="2"/>
              <a:buNone/>
            </a:pPr>
            <a:r>
              <a:rPr lang="en-US" altLang="zh-CN" sz="3200" b="1">
                <a:ea typeface="华文楷体" panose="02010600040101010101" pitchFamily="2" charset="-122"/>
              </a:rPr>
              <a:t>2</a:t>
            </a:r>
            <a:r>
              <a:rPr lang="zh-CN" altLang="en-US" sz="3200" b="1">
                <a:ea typeface="华文楷体" panose="02010600040101010101" pitchFamily="2" charset="-122"/>
              </a:rPr>
              <a:t>、温度对</a:t>
            </a:r>
            <a:r>
              <a:rPr lang="zh-CN" altLang="en-US" sz="3200" b="1">
                <a:solidFill>
                  <a:srgbClr val="FFFF00"/>
                </a:solidFill>
                <a:ea typeface="华文楷体" panose="02010600040101010101" pitchFamily="2" charset="-122"/>
              </a:rPr>
              <a:t>产物形成</a:t>
            </a:r>
            <a:r>
              <a:rPr lang="zh-CN" altLang="en-US" sz="3200" b="1">
                <a:ea typeface="华文楷体" panose="02010600040101010101" pitchFamily="2" charset="-122"/>
              </a:rPr>
              <a:t>的影响</a:t>
            </a:r>
            <a:endParaRPr lang="zh-CN" altLang="en-US" sz="3200" b="1">
              <a:ea typeface="华文楷体" panose="02010600040101010101" pitchFamily="2" charset="-122"/>
            </a:endParaRPr>
          </a:p>
        </p:txBody>
      </p:sp>
      <p:sp>
        <p:nvSpPr>
          <p:cNvPr id="169988" name="Text Box 4"/>
          <p:cNvSpPr txBox="1">
            <a:spLocks noChangeArrowheads="1"/>
          </p:cNvSpPr>
          <p:nvPr/>
        </p:nvSpPr>
        <p:spPr bwMode="auto">
          <a:xfrm>
            <a:off x="250825" y="1644650"/>
            <a:ext cx="4392613" cy="4745038"/>
          </a:xfrm>
          <a:prstGeom prst="rect">
            <a:avLst/>
          </a:prstGeom>
          <a:noFill/>
          <a:ln w="9525">
            <a:noFill/>
            <a:miter lim="800000"/>
          </a:ln>
        </p:spPr>
        <p:txBody>
          <a:bodyPr>
            <a:spAutoFit/>
          </a:bodyPr>
          <a:lstStyle/>
          <a:p>
            <a:pPr indent="457200">
              <a:lnSpc>
                <a:spcPct val="120000"/>
              </a:lnSpc>
              <a:spcBef>
                <a:spcPct val="50000"/>
              </a:spcBef>
              <a:defRPr/>
            </a:pPr>
            <a:r>
              <a:rPr kumimoji="1" lang="zh-CN" altLang="en-US" sz="2800" b="1" spc="300" dirty="0">
                <a:latin typeface="华文楷体" panose="02010600040101010101" pitchFamily="2" charset="-122"/>
                <a:ea typeface="华文楷体" panose="02010600040101010101" pitchFamily="2" charset="-122"/>
              </a:rPr>
              <a:t>从酶动力学来看，温度升高，反应速率加大，代谢加快，生产期提前；但因酶本身很易因热而失去活性，温度越高，酶的失活也越快，表现在菌体易于衰老，发酵周期缩短，影响产物的最终产量和质量。</a:t>
            </a:r>
            <a:endParaRPr kumimoji="1" lang="zh-CN" altLang="en-US" sz="2800" b="1" spc="300" dirty="0">
              <a:latin typeface="华文楷体" panose="02010600040101010101" pitchFamily="2" charset="-122"/>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69987">
                                            <p:txEl>
                                              <p:pRg st="0" end="0"/>
                                            </p:txEl>
                                          </p:spTgt>
                                        </p:tgtEl>
                                        <p:attrNameLst>
                                          <p:attrName>style.visibility</p:attrName>
                                        </p:attrNameLst>
                                      </p:cBhvr>
                                      <p:to>
                                        <p:strVal val="visible"/>
                                      </p:to>
                                    </p:set>
                                    <p:animEffect transition="in" filter="strips(downRight)">
                                      <p:cBhvr>
                                        <p:cTn id="7" dur="500"/>
                                        <p:tgtEl>
                                          <p:spTgt spid="169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9986">
                                            <p:bg/>
                                          </p:spTgt>
                                        </p:tgtEl>
                                        <p:attrNameLst>
                                          <p:attrName>style.visibility</p:attrName>
                                        </p:attrNameLst>
                                      </p:cBhvr>
                                      <p:to>
                                        <p:strVal val="visible"/>
                                      </p:to>
                                    </p:set>
                                    <p:animEffect transition="in" filter="strips(downRight)">
                                      <p:cBhvr>
                                        <p:cTn id="12" dur="500"/>
                                        <p:tgtEl>
                                          <p:spTgt spid="169986">
                                            <p:bg/>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9988"/>
                                        </p:tgtEl>
                                        <p:attrNameLst>
                                          <p:attrName>style.visibility</p:attrName>
                                        </p:attrNameLst>
                                      </p:cBhvr>
                                      <p:to>
                                        <p:strVal val="visible"/>
                                      </p:to>
                                    </p:set>
                                    <p:animEffect transition="in" filter="blinds(horizontal)">
                                      <p:cBhvr>
                                        <p:cTn id="17" dur="500"/>
                                        <p:tgtEl>
                                          <p:spTgt spid="169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 grpId="0" autoUpdateAnimBg="0" build="p"/>
      <p:bldP spid="169987" grpId="0" autoUpdateAnimBg="0" build="p"/>
      <p:bldP spid="16998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971550" y="2133600"/>
            <a:ext cx="73183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200000"/>
              </a:lnSpc>
            </a:pPr>
            <a:r>
              <a:rPr kumimoji="1" lang="zh-CN" altLang="en-US" sz="2800" b="1">
                <a:latin typeface="楷体_GB2312" pitchFamily="49" charset="-122"/>
                <a:ea typeface="楷体_GB2312" pitchFamily="49" charset="-122"/>
              </a:rPr>
              <a:t>    </a:t>
            </a:r>
            <a:r>
              <a:rPr kumimoji="1" lang="zh-CN" altLang="en-US" sz="2800" b="1">
                <a:ea typeface="华文楷体" panose="02010600040101010101" pitchFamily="2" charset="-122"/>
              </a:rPr>
              <a:t>一般在</a:t>
            </a:r>
            <a:r>
              <a:rPr kumimoji="1" lang="en-US" altLang="zh-CN" sz="2800" b="1">
                <a:solidFill>
                  <a:srgbClr val="FFFF00"/>
                </a:solidFill>
                <a:ea typeface="华文楷体" panose="02010600040101010101" pitchFamily="2" charset="-122"/>
              </a:rPr>
              <a:t>30-31℃</a:t>
            </a:r>
            <a:r>
              <a:rPr kumimoji="1" lang="zh-CN" altLang="en-US" sz="2800" b="1">
                <a:ea typeface="华文楷体" panose="02010600040101010101" pitchFamily="2" charset="-122"/>
              </a:rPr>
              <a:t>进行，这样形成的晶体毒力强。若发酵温度提高到</a:t>
            </a:r>
            <a:r>
              <a:rPr kumimoji="1" lang="en-US" altLang="zh-CN" sz="2800" b="1">
                <a:solidFill>
                  <a:srgbClr val="FFFF00"/>
                </a:solidFill>
                <a:ea typeface="华文楷体" panose="02010600040101010101" pitchFamily="2" charset="-122"/>
              </a:rPr>
              <a:t>37℃</a:t>
            </a:r>
            <a:r>
              <a:rPr kumimoji="1" lang="zh-CN" altLang="en-US" sz="2800" b="1">
                <a:ea typeface="华文楷体" panose="02010600040101010101" pitchFamily="2" charset="-122"/>
              </a:rPr>
              <a:t>以上，虽然菌体生长繁殖较快，最终含菌数也较高，但生物毒力较低，直接影响产品的质量。</a:t>
            </a:r>
            <a:endParaRPr kumimoji="1" lang="zh-CN" altLang="en-US" sz="2800" b="1">
              <a:ea typeface="华文楷体" panose="02010600040101010101" pitchFamily="2" charset="-122"/>
            </a:endParaRPr>
          </a:p>
        </p:txBody>
      </p:sp>
      <p:sp>
        <p:nvSpPr>
          <p:cNvPr id="61443" name="矩形 2"/>
          <p:cNvSpPr>
            <a:spLocks noChangeArrowheads="1"/>
          </p:cNvSpPr>
          <p:nvPr/>
        </p:nvSpPr>
        <p:spPr bwMode="auto">
          <a:xfrm>
            <a:off x="539750" y="765175"/>
            <a:ext cx="568801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40000"/>
              </a:lnSpc>
            </a:pPr>
            <a:r>
              <a:rPr kumimoji="1" lang="zh-CN" altLang="en-US" sz="3200" b="1">
                <a:solidFill>
                  <a:srgbClr val="FFFF00"/>
                </a:solidFill>
                <a:ea typeface="华文楷体" panose="02010600040101010101" pitchFamily="2" charset="-122"/>
              </a:rPr>
              <a:t>例如：</a:t>
            </a:r>
            <a:r>
              <a:rPr kumimoji="1" lang="zh-CN" altLang="en-US" sz="3200" b="1">
                <a:ea typeface="华文楷体" panose="02010600040101010101" pitchFamily="2" charset="-122"/>
              </a:rPr>
              <a:t>苏云金杆菌的发酵</a:t>
            </a:r>
            <a:endParaRPr kumimoji="1" lang="zh-CN" altLang="en-US" sz="3200" b="1">
              <a:solidFill>
                <a:srgbClr val="FFFF00"/>
              </a:solidFill>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 calcmode="lin" valueType="num">
                                      <p:cBhvr additive="base">
                                        <p:cTn id="7" dur="500" fill="hold"/>
                                        <p:tgtEl>
                                          <p:spTgt spid="61443"/>
                                        </p:tgtEl>
                                        <p:attrNameLst>
                                          <p:attrName>ppt_x</p:attrName>
                                        </p:attrNameLst>
                                      </p:cBhvr>
                                      <p:tavLst>
                                        <p:tav tm="0">
                                          <p:val>
                                            <p:strVal val="#ppt_x"/>
                                          </p:val>
                                        </p:tav>
                                        <p:tav tm="100000">
                                          <p:val>
                                            <p:strVal val="#ppt_x"/>
                                          </p:val>
                                        </p:tav>
                                      </p:tavLst>
                                    </p:anim>
                                    <p:anim calcmode="lin" valueType="num">
                                      <p:cBhvr additive="base">
                                        <p:cTn id="8" dur="500" fill="hold"/>
                                        <p:tgtEl>
                                          <p:spTgt spid="614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61442"/>
                                        </p:tgtEl>
                                        <p:attrNameLst>
                                          <p:attrName>style.visibility</p:attrName>
                                        </p:attrNameLst>
                                      </p:cBhvr>
                                      <p:to>
                                        <p:strVal val="visible"/>
                                      </p:to>
                                    </p:set>
                                    <p:animEffect transition="in" filter="diamond(in)">
                                      <p:cBhvr>
                                        <p:cTn id="13" dur="20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011" name="Rectangle 3"/>
          <p:cNvSpPr>
            <a:spLocks noGrp="1" noChangeArrowheads="1"/>
          </p:cNvSpPr>
          <p:nvPr>
            <p:ph idx="1"/>
          </p:nvPr>
        </p:nvSpPr>
        <p:spPr>
          <a:xfrm>
            <a:off x="1116013" y="2492375"/>
            <a:ext cx="7345362" cy="1584325"/>
          </a:xfrm>
        </p:spPr>
        <p:txBody>
          <a:bodyPr>
            <a:noAutofit/>
          </a:bodyPr>
          <a:lstStyle/>
          <a:p>
            <a:pPr marL="420370" indent="-384175" eaLnBrk="1" fontAlgn="auto" hangingPunct="1">
              <a:lnSpc>
                <a:spcPct val="200000"/>
              </a:lnSpc>
              <a:spcBef>
                <a:spcPct val="50000"/>
              </a:spcBef>
              <a:spcAft>
                <a:spcPts val="0"/>
              </a:spcAft>
              <a:buFont typeface="Wingdings 2"/>
              <a:buChar char=""/>
              <a:defRPr/>
            </a:pPr>
            <a:r>
              <a:rPr lang="zh-CN" altLang="en-US" sz="2800" b="1" spc="300" dirty="0" smtClean="0">
                <a:latin typeface="Times New Roman" pitchFamily="18" charset="0"/>
                <a:ea typeface="华文楷体" panose="02010600040101010101" pitchFamily="2" charset="-122"/>
              </a:rPr>
              <a:t>温度影响氧在发酵液中的溶解度；</a:t>
            </a:r>
            <a:endParaRPr lang="zh-CN" altLang="en-US" sz="2800" b="1" spc="300" dirty="0" smtClean="0">
              <a:latin typeface="Times New Roman" pitchFamily="18" charset="0"/>
              <a:ea typeface="华文楷体" panose="02010600040101010101" pitchFamily="2" charset="-122"/>
            </a:endParaRPr>
          </a:p>
          <a:p>
            <a:pPr marL="420370" indent="-384175" eaLnBrk="1" fontAlgn="auto" hangingPunct="1">
              <a:lnSpc>
                <a:spcPct val="200000"/>
              </a:lnSpc>
              <a:spcBef>
                <a:spcPct val="50000"/>
              </a:spcBef>
              <a:spcAft>
                <a:spcPts val="0"/>
              </a:spcAft>
              <a:buFont typeface="Wingdings 2"/>
              <a:buChar char=""/>
              <a:defRPr/>
            </a:pPr>
            <a:r>
              <a:rPr lang="zh-CN" altLang="en-US" sz="2800" b="1" spc="300" dirty="0" smtClean="0">
                <a:latin typeface="Times New Roman" pitchFamily="18" charset="0"/>
                <a:ea typeface="华文楷体" panose="02010600040101010101" pitchFamily="2" charset="-122"/>
              </a:rPr>
              <a:t>温度影响基质的分解速率。</a:t>
            </a:r>
            <a:endParaRPr lang="zh-CN" altLang="en-US" sz="2800" b="1" spc="300" dirty="0" smtClean="0">
              <a:latin typeface="Times New Roman" pitchFamily="18" charset="0"/>
              <a:ea typeface="华文楷体" panose="02010600040101010101" pitchFamily="2" charset="-122"/>
            </a:endParaRPr>
          </a:p>
        </p:txBody>
      </p:sp>
      <p:sp>
        <p:nvSpPr>
          <p:cNvPr id="171012" name="Rectangle 4"/>
          <p:cNvSpPr>
            <a:spLocks noChangeArrowheads="1"/>
          </p:cNvSpPr>
          <p:nvPr/>
        </p:nvSpPr>
        <p:spPr bwMode="auto">
          <a:xfrm>
            <a:off x="323850" y="908050"/>
            <a:ext cx="69580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30000"/>
              </a:lnSpc>
              <a:spcBef>
                <a:spcPct val="50000"/>
              </a:spcBef>
              <a:buClr>
                <a:srgbClr val="0000CC"/>
              </a:buClr>
              <a:buFont typeface="Wingdings" pitchFamily="2" charset="2"/>
              <a:buNone/>
            </a:pPr>
            <a:r>
              <a:rPr kumimoji="1" lang="en-US" altLang="zh-CN" sz="3200" b="1">
                <a:ea typeface="华文楷体" panose="02010600040101010101" pitchFamily="2" charset="-122"/>
              </a:rPr>
              <a:t>3</a:t>
            </a:r>
            <a:r>
              <a:rPr kumimoji="1" lang="zh-CN" altLang="en-US" sz="3200" b="1">
                <a:ea typeface="华文楷体" panose="02010600040101010101" pitchFamily="2" charset="-122"/>
              </a:rPr>
              <a:t>、温度影响</a:t>
            </a:r>
            <a:r>
              <a:rPr kumimoji="1" lang="zh-CN" altLang="en-US" sz="3200" b="1">
                <a:solidFill>
                  <a:srgbClr val="FFFF00"/>
                </a:solidFill>
                <a:ea typeface="华文楷体" panose="02010600040101010101" pitchFamily="2" charset="-122"/>
              </a:rPr>
              <a:t>发酵液的物理性质</a:t>
            </a:r>
            <a:endParaRPr kumimoji="1" lang="zh-CN" altLang="en-US" sz="3200" b="1">
              <a:solidFill>
                <a:srgbClr val="FFFF00"/>
              </a:solidFill>
              <a:ea typeface="华文楷体" panose="02010600040101010101" pitchFamily="2" charset="-122"/>
            </a:endParaRPr>
          </a:p>
        </p:txBody>
      </p:sp>
      <p:sp>
        <p:nvSpPr>
          <p:cNvPr id="2" name="矩形 1"/>
          <p:cNvSpPr/>
          <p:nvPr/>
        </p:nvSpPr>
        <p:spPr>
          <a:xfrm>
            <a:off x="1907704" y="4607480"/>
            <a:ext cx="4685898" cy="369332"/>
          </a:xfrm>
          <a:prstGeom prst="rect">
            <a:avLst/>
          </a:prstGeom>
        </p:spPr>
        <p:txBody>
          <a:bodyPr wrap="none">
            <a:spAutoFit/>
          </a:bodyPr>
          <a:lstStyle/>
          <a:p>
            <a:r>
              <a:rPr lang="zh-CN" altLang="en-US" dirty="0" smtClean="0">
                <a:solidFill>
                  <a:srgbClr val="FFC000"/>
                </a:solidFill>
                <a:latin typeface="楷体" pitchFamily="49" charset="-122"/>
                <a:ea typeface="楷体" pitchFamily="49" charset="-122"/>
              </a:rPr>
              <a:t>例如</a:t>
            </a:r>
            <a:r>
              <a:rPr lang="en-US" altLang="zh-CN" dirty="0" smtClean="0">
                <a:solidFill>
                  <a:srgbClr val="FFC000"/>
                </a:solidFill>
                <a:latin typeface="楷体" pitchFamily="49" charset="-122"/>
                <a:ea typeface="楷体" pitchFamily="49" charset="-122"/>
              </a:rPr>
              <a:t>, </a:t>
            </a:r>
            <a:r>
              <a:rPr lang="zh-CN" altLang="en-US" dirty="0" smtClean="0">
                <a:solidFill>
                  <a:srgbClr val="FFC000"/>
                </a:solidFill>
                <a:latin typeface="楷体" pitchFamily="49" charset="-122"/>
                <a:ea typeface="楷体" pitchFamily="49" charset="-122"/>
              </a:rPr>
              <a:t>菌体对硫酸盐的吸收在</a:t>
            </a:r>
            <a:r>
              <a:rPr lang="en-US" altLang="zh-CN" dirty="0" smtClean="0">
                <a:solidFill>
                  <a:srgbClr val="FFC000"/>
                </a:solidFill>
                <a:latin typeface="楷体" pitchFamily="49" charset="-122"/>
                <a:ea typeface="楷体" pitchFamily="49" charset="-122"/>
              </a:rPr>
              <a:t>25℃</a:t>
            </a:r>
            <a:r>
              <a:rPr lang="zh-CN" altLang="en-US" dirty="0" smtClean="0">
                <a:solidFill>
                  <a:srgbClr val="FFC000"/>
                </a:solidFill>
                <a:latin typeface="楷体" pitchFamily="49" charset="-122"/>
                <a:ea typeface="楷体" pitchFamily="49" charset="-122"/>
              </a:rPr>
              <a:t>时最小。 </a:t>
            </a:r>
            <a:endParaRPr lang="zh-CN" altLang="en-US" dirty="0">
              <a:solidFill>
                <a:srgbClr val="FFC000"/>
              </a:solidFill>
              <a:latin typeface="楷体" pitchFamily="49" charset="-122"/>
              <a:ea typeface="楷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71012"/>
                                        </p:tgtEl>
                                        <p:attrNameLst>
                                          <p:attrName>style.visibility</p:attrName>
                                        </p:attrNameLst>
                                      </p:cBhvr>
                                      <p:to>
                                        <p:strVal val="visible"/>
                                      </p:to>
                                    </p:set>
                                    <p:anim calcmode="lin" valueType="num">
                                      <p:cBhvr additive="base">
                                        <p:cTn id="7" dur="500" fill="hold"/>
                                        <p:tgtEl>
                                          <p:spTgt spid="171012"/>
                                        </p:tgtEl>
                                        <p:attrNameLst>
                                          <p:attrName>ppt_x</p:attrName>
                                        </p:attrNameLst>
                                      </p:cBhvr>
                                      <p:tavLst>
                                        <p:tav tm="0">
                                          <p:val>
                                            <p:strVal val="1+#ppt_w/2"/>
                                          </p:val>
                                        </p:tav>
                                        <p:tav tm="100000">
                                          <p:val>
                                            <p:strVal val="#ppt_x"/>
                                          </p:val>
                                        </p:tav>
                                      </p:tavLst>
                                    </p:anim>
                                    <p:anim calcmode="lin" valueType="num">
                                      <p:cBhvr additive="base">
                                        <p:cTn id="8" dur="500" fill="hold"/>
                                        <p:tgtEl>
                                          <p:spTgt spid="1710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71011">
                                            <p:txEl>
                                              <p:pRg st="0" end="0"/>
                                            </p:txEl>
                                          </p:spTgt>
                                        </p:tgtEl>
                                        <p:attrNameLst>
                                          <p:attrName>style.visibility</p:attrName>
                                        </p:attrNameLst>
                                      </p:cBhvr>
                                      <p:to>
                                        <p:strVal val="visible"/>
                                      </p:to>
                                    </p:set>
                                    <p:anim calcmode="lin" valueType="num">
                                      <p:cBhvr additive="base">
                                        <p:cTn id="13" dur="500" fill="hold"/>
                                        <p:tgtEl>
                                          <p:spTgt spid="171011">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71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71011">
                                            <p:txEl>
                                              <p:pRg st="1" end="1"/>
                                            </p:txEl>
                                          </p:spTgt>
                                        </p:tgtEl>
                                        <p:attrNameLst>
                                          <p:attrName>style.visibility</p:attrName>
                                        </p:attrNameLst>
                                      </p:cBhvr>
                                      <p:to>
                                        <p:strVal val="visible"/>
                                      </p:to>
                                    </p:set>
                                    <p:anim calcmode="lin" valueType="num">
                                      <p:cBhvr additive="base">
                                        <p:cTn id="19" dur="500" fill="hold"/>
                                        <p:tgtEl>
                                          <p:spTgt spid="1710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710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P spid="171012"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468313" y="692150"/>
            <a:ext cx="6696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20000"/>
              </a:lnSpc>
              <a:spcBef>
                <a:spcPct val="50000"/>
              </a:spcBef>
              <a:buClr>
                <a:srgbClr val="0000CC"/>
              </a:buClr>
              <a:buFont typeface="Wingdings" pitchFamily="2" charset="2"/>
              <a:buNone/>
            </a:pPr>
            <a:r>
              <a:rPr kumimoji="1" lang="en-US" altLang="zh-CN" sz="3200" b="1">
                <a:ea typeface="华文楷体" panose="02010600040101010101" pitchFamily="2" charset="-122"/>
              </a:rPr>
              <a:t>4</a:t>
            </a:r>
            <a:r>
              <a:rPr kumimoji="1" lang="zh-CN" altLang="en-US" sz="3200" b="1">
                <a:ea typeface="华文楷体" panose="02010600040101010101" pitchFamily="2" charset="-122"/>
              </a:rPr>
              <a:t>、温度影响</a:t>
            </a:r>
            <a:r>
              <a:rPr kumimoji="1" lang="zh-CN" altLang="en-US" sz="3200" b="1">
                <a:solidFill>
                  <a:srgbClr val="FFFF00"/>
                </a:solidFill>
                <a:ea typeface="华文楷体" panose="02010600040101010101" pitchFamily="2" charset="-122"/>
              </a:rPr>
              <a:t>生物合成的方向</a:t>
            </a:r>
            <a:endParaRPr kumimoji="1" lang="zh-CN" altLang="en-US" sz="3200" b="1">
              <a:solidFill>
                <a:srgbClr val="FFFF00"/>
              </a:solidFill>
              <a:ea typeface="华文楷体" panose="02010600040101010101" pitchFamily="2" charset="-122"/>
            </a:endParaRPr>
          </a:p>
        </p:txBody>
      </p:sp>
      <p:cxnSp>
        <p:nvCxnSpPr>
          <p:cNvPr id="7" name="直接连接符 6"/>
          <p:cNvCxnSpPr/>
          <p:nvPr/>
        </p:nvCxnSpPr>
        <p:spPr bwMode="auto">
          <a:xfrm>
            <a:off x="2051720" y="1998588"/>
            <a:ext cx="5400600" cy="0"/>
          </a:xfrm>
          <a:prstGeom prst="line">
            <a:avLst/>
          </a:prstGeom>
          <a:solidFill>
            <a:schemeClr val="accent1"/>
          </a:solidFill>
          <a:ln w="60325" cap="flat" cmpd="sng" algn="ctr">
            <a:solidFill>
              <a:srgbClr val="FFFF00"/>
            </a:solidFill>
            <a:prstDash val="solid"/>
            <a:round/>
            <a:headEnd type="none" w="med" len="med"/>
            <a:tailEnd type="none" w="med" len="med"/>
          </a:ln>
          <a:effectLst/>
          <a:scene3d>
            <a:camera prst="orthographicFront"/>
            <a:lightRig rig="threePt" dir="t"/>
          </a:scene3d>
          <a:sp3d>
            <a:bevelT w="165100" prst="coolSlant"/>
          </a:sp3d>
        </p:spPr>
      </p:cxnSp>
      <p:sp>
        <p:nvSpPr>
          <p:cNvPr id="10" name="TextBox 9"/>
          <p:cNvSpPr txBox="1">
            <a:spLocks noChangeArrowheads="1"/>
          </p:cNvSpPr>
          <p:nvPr/>
        </p:nvSpPr>
        <p:spPr bwMode="auto">
          <a:xfrm>
            <a:off x="1619250" y="3697213"/>
            <a:ext cx="1584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a:latin typeface="华文楷体" panose="02010600040101010101" pitchFamily="2" charset="-122"/>
                <a:ea typeface="华文楷体" panose="02010600040101010101" pitchFamily="2" charset="-122"/>
              </a:rPr>
              <a:t>金霉素</a:t>
            </a:r>
            <a:endParaRPr lang="zh-CN" altLang="en-US" sz="2800" b="1">
              <a:latin typeface="华文楷体" panose="02010600040101010101" pitchFamily="2" charset="-122"/>
              <a:ea typeface="华文楷体" panose="02010600040101010101" pitchFamily="2" charset="-122"/>
            </a:endParaRPr>
          </a:p>
        </p:txBody>
      </p:sp>
      <p:sp>
        <p:nvSpPr>
          <p:cNvPr id="11" name="TextBox 10"/>
          <p:cNvSpPr txBox="1">
            <a:spLocks noChangeArrowheads="1"/>
          </p:cNvSpPr>
          <p:nvPr/>
        </p:nvSpPr>
        <p:spPr bwMode="auto">
          <a:xfrm>
            <a:off x="6659563" y="3697213"/>
            <a:ext cx="1441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a:latin typeface="华文楷体" panose="02010600040101010101" pitchFamily="2" charset="-122"/>
                <a:ea typeface="华文楷体" panose="02010600040101010101" pitchFamily="2" charset="-122"/>
              </a:rPr>
              <a:t>四环素</a:t>
            </a:r>
            <a:endParaRPr lang="zh-CN" altLang="en-US" sz="2800" b="1">
              <a:latin typeface="华文楷体" panose="02010600040101010101" pitchFamily="2" charset="-122"/>
              <a:ea typeface="华文楷体" panose="02010600040101010101" pitchFamily="2" charset="-122"/>
            </a:endParaRPr>
          </a:p>
        </p:txBody>
      </p:sp>
      <p:sp>
        <p:nvSpPr>
          <p:cNvPr id="13" name="TextBox 12"/>
          <p:cNvSpPr txBox="1">
            <a:spLocks noChangeArrowheads="1"/>
          </p:cNvSpPr>
          <p:nvPr/>
        </p:nvSpPr>
        <p:spPr bwMode="auto">
          <a:xfrm>
            <a:off x="1835150" y="2905051"/>
            <a:ext cx="1152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400" b="1" dirty="0">
                <a:latin typeface="楷体_GB2312" pitchFamily="49" charset="-122"/>
                <a:ea typeface="楷体_GB2312" pitchFamily="49" charset="-122"/>
              </a:rPr>
              <a:t>30℃</a:t>
            </a:r>
            <a:endParaRPr lang="zh-CN" altLang="en-US" sz="2400" b="1" dirty="0">
              <a:latin typeface="楷体_GB2312" pitchFamily="49" charset="-122"/>
              <a:ea typeface="楷体_GB2312" pitchFamily="49" charset="-122"/>
            </a:endParaRPr>
          </a:p>
        </p:txBody>
      </p:sp>
      <p:sp>
        <p:nvSpPr>
          <p:cNvPr id="14" name="TextBox 13"/>
          <p:cNvSpPr txBox="1">
            <a:spLocks noChangeArrowheads="1"/>
          </p:cNvSpPr>
          <p:nvPr/>
        </p:nvSpPr>
        <p:spPr bwMode="auto">
          <a:xfrm>
            <a:off x="6588125" y="2905051"/>
            <a:ext cx="1152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400" b="1">
                <a:latin typeface="楷体_GB2312" pitchFamily="49" charset="-122"/>
                <a:ea typeface="楷体_GB2312" pitchFamily="49" charset="-122"/>
              </a:rPr>
              <a:t>35℃</a:t>
            </a:r>
            <a:endParaRPr lang="zh-CN" altLang="en-US" sz="2400" b="1">
              <a:latin typeface="楷体_GB2312" pitchFamily="49" charset="-122"/>
              <a:ea typeface="楷体_GB2312" pitchFamily="49" charset="-122"/>
            </a:endParaRPr>
          </a:p>
        </p:txBody>
      </p:sp>
      <p:sp>
        <p:nvSpPr>
          <p:cNvPr id="15" name="左箭头 14"/>
          <p:cNvSpPr/>
          <p:nvPr/>
        </p:nvSpPr>
        <p:spPr bwMode="auto">
          <a:xfrm>
            <a:off x="2843808" y="3121521"/>
            <a:ext cx="1944216" cy="72008"/>
          </a:xfrm>
          <a:prstGeom prst="leftArrow">
            <a:avLst/>
          </a:prstGeom>
          <a:solidFill>
            <a:schemeClr val="accent1"/>
          </a:solidFill>
          <a:ln w="22225" cap="flat" cmpd="sng" algn="ctr">
            <a:gradFill flip="none" rotWithShape="1">
              <a:gsLst>
                <a:gs pos="0">
                  <a:srgbClr val="FFF200"/>
                </a:gs>
                <a:gs pos="45000">
                  <a:srgbClr val="FF7A00"/>
                </a:gs>
                <a:gs pos="70000">
                  <a:srgbClr val="FF0300"/>
                </a:gs>
                <a:gs pos="100000">
                  <a:srgbClr val="4D0808"/>
                </a:gs>
              </a:gsLst>
              <a:path path="circle">
                <a:fillToRect l="100000" t="100000"/>
              </a:path>
              <a:tileRect r="-100000" b="-100000"/>
            </a:gradFill>
            <a:prstDash val="solid"/>
            <a:round/>
            <a:headEnd type="none" w="med" len="med"/>
            <a:tailEnd type="none" w="med" len="med"/>
          </a:ln>
          <a:effectLst/>
          <a:scene3d>
            <a:camera prst="orthographicFront"/>
            <a:lightRig rig="threePt" dir="t"/>
          </a:scene3d>
          <a:sp3d>
            <a:bevelT prst="angle"/>
          </a:sp3d>
        </p:spPr>
        <p:txBody>
          <a:bodyPr/>
          <a:lstStyle/>
          <a:p>
            <a:pPr algn="ctr">
              <a:defRPr/>
            </a:pPr>
            <a:endParaRPr lang="zh-CN" altLang="en-US">
              <a:ea typeface="宋体" pitchFamily="2" charset="-122"/>
            </a:endParaRPr>
          </a:p>
        </p:txBody>
      </p:sp>
      <p:sp>
        <p:nvSpPr>
          <p:cNvPr id="16" name="右箭头 15"/>
          <p:cNvSpPr/>
          <p:nvPr/>
        </p:nvSpPr>
        <p:spPr bwMode="auto">
          <a:xfrm>
            <a:off x="5004048" y="3121521"/>
            <a:ext cx="1728192" cy="72008"/>
          </a:xfrm>
          <a:prstGeom prst="rightArrow">
            <a:avLst/>
          </a:prstGeom>
          <a:solidFill>
            <a:srgbClr val="FFCCCC"/>
          </a:solidFill>
          <a:ln w="22225" cap="flat" cmpd="sng" algn="ctr">
            <a:gradFill flip="none" rotWithShape="1">
              <a:gsLst>
                <a:gs pos="0">
                  <a:srgbClr val="FFF200"/>
                </a:gs>
                <a:gs pos="45000">
                  <a:srgbClr val="FF7A00"/>
                </a:gs>
                <a:gs pos="70000">
                  <a:srgbClr val="FF0300"/>
                </a:gs>
                <a:gs pos="100000">
                  <a:srgbClr val="4D0808">
                    <a:alpha val="97000"/>
                  </a:srgbClr>
                </a:gs>
              </a:gsLst>
              <a:path path="circle">
                <a:fillToRect r="100000" b="100000"/>
              </a:path>
              <a:tileRect l="-100000" t="-100000"/>
            </a:gradFill>
            <a:prstDash val="solid"/>
            <a:round/>
            <a:headEnd type="none" w="med" len="med"/>
            <a:tailEnd type="none" w="med" len="med"/>
          </a:ln>
          <a:effectLst/>
          <a:scene3d>
            <a:camera prst="orthographicFront"/>
            <a:lightRig rig="threePt" dir="t"/>
          </a:scene3d>
          <a:sp3d>
            <a:bevelT prst="angle"/>
          </a:sp3d>
        </p:spPr>
        <p:txBody>
          <a:bodyPr/>
          <a:lstStyle/>
          <a:p>
            <a:pPr algn="ctr">
              <a:defRPr/>
            </a:pPr>
            <a:endParaRPr lang="zh-CN" altLang="en-US">
              <a:ea typeface="宋体" pitchFamily="2" charset="-122"/>
            </a:endParaRPr>
          </a:p>
        </p:txBody>
      </p:sp>
      <p:sp>
        <p:nvSpPr>
          <p:cNvPr id="17" name="矩形 16"/>
          <p:cNvSpPr/>
          <p:nvPr/>
        </p:nvSpPr>
        <p:spPr>
          <a:xfrm>
            <a:off x="3546234" y="1506345"/>
            <a:ext cx="2274887" cy="523875"/>
          </a:xfrm>
          <a:prstGeom prst="rect">
            <a:avLst/>
          </a:prstGeom>
        </p:spPr>
        <p:txBody>
          <a:bodyPr>
            <a:spAutoFit/>
          </a:bodyPr>
          <a:lstStyle/>
          <a:p>
            <a:pPr algn="ctr">
              <a:defRPr/>
            </a:pPr>
            <a:r>
              <a:rPr kumimoji="1" lang="zh-CN" altLang="en-US" sz="2800" b="1" dirty="0">
                <a:effectLst>
                  <a:outerShdw blurRad="38100" dist="38100" dir="2700000" algn="tl">
                    <a:srgbClr val="000000"/>
                  </a:outerShdw>
                </a:effectLst>
                <a:latin typeface="华文楷体" panose="02010600040101010101" pitchFamily="2" charset="-122"/>
                <a:ea typeface="华文楷体" panose="02010600040101010101" pitchFamily="2" charset="-122"/>
              </a:rPr>
              <a:t>金色链丝菌</a:t>
            </a:r>
            <a:endParaRPr lang="zh-CN" altLang="en-US" sz="2800" dirty="0">
              <a:effectLst>
                <a:outerShdw blurRad="38100" dist="38100" dir="2700000" algn="tl">
                  <a:srgbClr val="000000"/>
                </a:outerShdw>
              </a:effectLst>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03575" y="4644044"/>
            <a:ext cx="2371725" cy="2072304"/>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6514" r="12651"/>
          <a:stretch>
            <a:fillRect/>
          </a:stretch>
        </p:blipFill>
        <p:spPr>
          <a:xfrm>
            <a:off x="539403" y="4644045"/>
            <a:ext cx="2339698" cy="207230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213" y="4644044"/>
            <a:ext cx="2858149" cy="207230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additive="base">
                                        <p:cTn id="7" dur="500" fill="hold"/>
                                        <p:tgtEl>
                                          <p:spTgt spid="172034"/>
                                        </p:tgtEl>
                                        <p:attrNameLst>
                                          <p:attrName>ppt_x</p:attrName>
                                        </p:attrNameLst>
                                      </p:cBhvr>
                                      <p:tavLst>
                                        <p:tav tm="0">
                                          <p:val>
                                            <p:strVal val="#ppt_x"/>
                                          </p:val>
                                        </p:tav>
                                        <p:tav tm="100000">
                                          <p:val>
                                            <p:strVal val="#ppt_x"/>
                                          </p:val>
                                        </p:tav>
                                      </p:tavLst>
                                    </p:anim>
                                    <p:anim calcmode="lin" valueType="num">
                                      <p:cBhvr additive="base">
                                        <p:cTn id="8" dur="500" fill="hold"/>
                                        <p:tgtEl>
                                          <p:spTgt spid="1720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4"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1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p:tgtEl>
                                          <p:spTgt spid="2"/>
                                        </p:tgtEl>
                                        <p:attrNameLst>
                                          <p:attrName>ppt_x</p:attrName>
                                        </p:attrNameLst>
                                      </p:cBhvr>
                                      <p:tavLst>
                                        <p:tav tm="0">
                                          <p:val>
                                            <p:strVal val="#ppt_x-#ppt_w*1.125000"/>
                                          </p:val>
                                        </p:tav>
                                        <p:tav tm="100000">
                                          <p:val>
                                            <p:strVal val="#ppt_x"/>
                                          </p:val>
                                        </p:tav>
                                      </p:tavLst>
                                    </p:anim>
                                    <p:animEffect transition="in" filter="wipe(right)">
                                      <p:cBhvr>
                                        <p:cTn id="27" dur="1000"/>
                                        <p:tgtEl>
                                          <p:spTgt spid="2"/>
                                        </p:tgtEl>
                                      </p:cBhvr>
                                    </p:animEffect>
                                  </p:childTnLst>
                                </p:cTn>
                              </p:par>
                            </p:childTnLst>
                          </p:cTn>
                        </p:par>
                        <p:par>
                          <p:cTn id="28" fill="hold">
                            <p:stCondLst>
                              <p:cond delay="1500"/>
                            </p:stCondLst>
                            <p:childTnLst>
                              <p:par>
                                <p:cTn id="29" presetID="1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1250"/>
                                        <p:tgtEl>
                                          <p:spTgt spid="4"/>
                                        </p:tgtEl>
                                        <p:attrNameLst>
                                          <p:attrName>ppt_x</p:attrName>
                                        </p:attrNameLst>
                                      </p:cBhvr>
                                      <p:tavLst>
                                        <p:tav tm="0">
                                          <p:val>
                                            <p:strVal val="#ppt_x-#ppt_w*1.125000"/>
                                          </p:val>
                                        </p:tav>
                                        <p:tav tm="100000">
                                          <p:val>
                                            <p:strVal val="#ppt_x"/>
                                          </p:val>
                                        </p:tav>
                                      </p:tavLst>
                                    </p:anim>
                                    <p:animEffect transition="in" filter="wipe(right)">
                                      <p:cBhvr>
                                        <p:cTn id="32" dur="125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ox(in)">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diamond(in)">
                                      <p:cBhvr>
                                        <p:cTn id="54" dur="12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ntr" presetSubtype="16"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diamond(in)">
                                      <p:cBhvr>
                                        <p:cTn id="59" dur="20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5" presetClass="entr" presetSubtype="1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checkerboard(across)">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p:bldP spid="10" grpId="0"/>
      <p:bldP spid="11" grpId="0"/>
      <p:bldP spid="13" grpId="0"/>
      <p:bldP spid="14"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323850" y="620713"/>
            <a:ext cx="8039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20000"/>
              </a:lnSpc>
              <a:spcBef>
                <a:spcPct val="50000"/>
              </a:spcBef>
              <a:buClr>
                <a:srgbClr val="0000CC"/>
              </a:buClr>
              <a:buFont typeface="Wingdings" pitchFamily="2" charset="2"/>
              <a:buNone/>
            </a:pPr>
            <a:r>
              <a:rPr kumimoji="1" lang="en-US" altLang="zh-CN" sz="3200" b="1">
                <a:ea typeface="华文楷体" panose="02010600040101010101" pitchFamily="2" charset="-122"/>
              </a:rPr>
              <a:t>5</a:t>
            </a:r>
            <a:r>
              <a:rPr kumimoji="1" lang="zh-CN" altLang="en-US" sz="3200" b="1">
                <a:ea typeface="华文楷体" panose="02010600040101010101" pitchFamily="2" charset="-122"/>
              </a:rPr>
              <a:t>、温度影响</a:t>
            </a:r>
            <a:r>
              <a:rPr kumimoji="1" lang="zh-CN" altLang="en-US" sz="3200" b="1">
                <a:solidFill>
                  <a:srgbClr val="FFFF00"/>
                </a:solidFill>
                <a:ea typeface="华文楷体" panose="02010600040101010101" pitchFamily="2" charset="-122"/>
              </a:rPr>
              <a:t>多组分次级代谢产物的比例</a:t>
            </a:r>
            <a:endParaRPr kumimoji="1" lang="zh-CN" altLang="en-US" sz="3200" b="1">
              <a:solidFill>
                <a:srgbClr val="FFFF00"/>
              </a:solidFill>
              <a:ea typeface="华文楷体" panose="02010600040101010101" pitchFamily="2" charset="-122"/>
            </a:endParaRPr>
          </a:p>
        </p:txBody>
      </p:sp>
      <p:cxnSp>
        <p:nvCxnSpPr>
          <p:cNvPr id="7" name="直接连接符 6"/>
          <p:cNvCxnSpPr/>
          <p:nvPr/>
        </p:nvCxnSpPr>
        <p:spPr bwMode="auto">
          <a:xfrm>
            <a:off x="2195736" y="1968500"/>
            <a:ext cx="5400600" cy="0"/>
          </a:xfrm>
          <a:prstGeom prst="line">
            <a:avLst/>
          </a:prstGeom>
          <a:solidFill>
            <a:schemeClr val="accent1"/>
          </a:solidFill>
          <a:ln w="60325" cap="flat" cmpd="sng" algn="ctr">
            <a:solidFill>
              <a:srgbClr val="FFFF00"/>
            </a:solidFill>
            <a:prstDash val="solid"/>
            <a:round/>
            <a:headEnd type="none" w="med" len="med"/>
            <a:tailEnd type="none" w="med" len="med"/>
          </a:ln>
          <a:effectLst/>
          <a:scene3d>
            <a:camera prst="orthographicFront"/>
            <a:lightRig rig="threePt" dir="t"/>
          </a:scene3d>
          <a:sp3d>
            <a:bevelT w="165100" prst="coolSlant"/>
          </a:sp3d>
        </p:spPr>
      </p:cxnSp>
      <p:sp>
        <p:nvSpPr>
          <p:cNvPr id="10" name="TextBox 9"/>
          <p:cNvSpPr txBox="1">
            <a:spLocks noChangeArrowheads="1"/>
          </p:cNvSpPr>
          <p:nvPr/>
        </p:nvSpPr>
        <p:spPr bwMode="auto">
          <a:xfrm>
            <a:off x="827088" y="3573463"/>
            <a:ext cx="23764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a:ea typeface="华文楷体" panose="02010600040101010101" pitchFamily="2" charset="-122"/>
              </a:rPr>
              <a:t>黄曲霉素</a:t>
            </a:r>
            <a:r>
              <a:rPr lang="en-US" altLang="zh-CN" sz="2800" b="1">
                <a:ea typeface="华文楷体" panose="02010600040101010101" pitchFamily="2" charset="-122"/>
              </a:rPr>
              <a:t>G1</a:t>
            </a:r>
            <a:endParaRPr lang="zh-CN" altLang="en-US" sz="2800" b="1">
              <a:ea typeface="华文楷体" panose="02010600040101010101" pitchFamily="2" charset="-122"/>
            </a:endParaRPr>
          </a:p>
        </p:txBody>
      </p:sp>
      <p:sp>
        <p:nvSpPr>
          <p:cNvPr id="11" name="TextBox 10"/>
          <p:cNvSpPr txBox="1">
            <a:spLocks noChangeArrowheads="1"/>
          </p:cNvSpPr>
          <p:nvPr/>
        </p:nvSpPr>
        <p:spPr bwMode="auto">
          <a:xfrm>
            <a:off x="6516688" y="3644900"/>
            <a:ext cx="2303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a:ea typeface="华文楷体" panose="02010600040101010101" pitchFamily="2" charset="-122"/>
              </a:rPr>
              <a:t>黄曲霉素</a:t>
            </a:r>
            <a:r>
              <a:rPr lang="en-US" altLang="zh-CN" sz="2800" b="1">
                <a:ea typeface="华文楷体" panose="02010600040101010101" pitchFamily="2" charset="-122"/>
              </a:rPr>
              <a:t>B1</a:t>
            </a:r>
            <a:endParaRPr lang="zh-CN" altLang="en-US" sz="2800" b="1">
              <a:ea typeface="华文楷体" panose="02010600040101010101" pitchFamily="2" charset="-122"/>
            </a:endParaRPr>
          </a:p>
        </p:txBody>
      </p:sp>
      <p:sp>
        <p:nvSpPr>
          <p:cNvPr id="13" name="TextBox 12"/>
          <p:cNvSpPr txBox="1">
            <a:spLocks noChangeArrowheads="1"/>
          </p:cNvSpPr>
          <p:nvPr/>
        </p:nvSpPr>
        <p:spPr bwMode="auto">
          <a:xfrm>
            <a:off x="4211638" y="2852738"/>
            <a:ext cx="1152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400" b="1">
                <a:latin typeface="楷体_GB2312" pitchFamily="49" charset="-122"/>
                <a:ea typeface="楷体_GB2312" pitchFamily="49" charset="-122"/>
              </a:rPr>
              <a:t>20℃</a:t>
            </a:r>
            <a:endParaRPr lang="zh-CN" altLang="en-US" sz="2400" b="1">
              <a:latin typeface="楷体_GB2312" pitchFamily="49" charset="-122"/>
              <a:ea typeface="楷体_GB2312" pitchFamily="49" charset="-122"/>
            </a:endParaRPr>
          </a:p>
        </p:txBody>
      </p:sp>
      <p:sp>
        <p:nvSpPr>
          <p:cNvPr id="17" name="矩形 16"/>
          <p:cNvSpPr>
            <a:spLocks noChangeArrowheads="1"/>
          </p:cNvSpPr>
          <p:nvPr/>
        </p:nvSpPr>
        <p:spPr bwMode="auto">
          <a:xfrm>
            <a:off x="3974306" y="1494629"/>
            <a:ext cx="16271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kumimoji="1" lang="zh-CN" altLang="en-US" sz="2800" b="1" dirty="0">
                <a:latin typeface="华文楷体" panose="02010600040101010101" pitchFamily="2" charset="-122"/>
                <a:ea typeface="华文楷体" panose="02010600040101010101" pitchFamily="2" charset="-122"/>
              </a:rPr>
              <a:t>黄曲霉菌</a:t>
            </a:r>
            <a:endParaRPr lang="zh-CN" altLang="en-US" sz="2800" dirty="0">
              <a:latin typeface="华文楷体" panose="02010600040101010101" pitchFamily="2" charset="-122"/>
              <a:ea typeface="华文楷体" panose="02010600040101010101" pitchFamily="2" charset="-122"/>
            </a:endParaRPr>
          </a:p>
        </p:txBody>
      </p:sp>
      <p:sp>
        <p:nvSpPr>
          <p:cNvPr id="12" name="TextBox 11"/>
          <p:cNvSpPr txBox="1">
            <a:spLocks noChangeArrowheads="1"/>
          </p:cNvSpPr>
          <p:nvPr/>
        </p:nvSpPr>
        <p:spPr bwMode="auto">
          <a:xfrm>
            <a:off x="2124075" y="2492375"/>
            <a:ext cx="4333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a:solidFill>
                  <a:srgbClr val="CCFFCC"/>
                </a:solidFill>
                <a:ea typeface="宋体" pitchFamily="2" charset="-122"/>
              </a:rPr>
              <a:t>3</a:t>
            </a:r>
            <a:endParaRPr lang="zh-CN" altLang="en-US" sz="2800">
              <a:solidFill>
                <a:srgbClr val="CCFFCC"/>
              </a:solidFill>
              <a:ea typeface="宋体" pitchFamily="2" charset="-122"/>
            </a:endParaRPr>
          </a:p>
        </p:txBody>
      </p:sp>
      <p:sp>
        <p:nvSpPr>
          <p:cNvPr id="18" name="TextBox 17"/>
          <p:cNvSpPr txBox="1">
            <a:spLocks noChangeArrowheads="1"/>
          </p:cNvSpPr>
          <p:nvPr/>
        </p:nvSpPr>
        <p:spPr bwMode="auto">
          <a:xfrm>
            <a:off x="7092950" y="2420938"/>
            <a:ext cx="43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a:solidFill>
                  <a:srgbClr val="CCFFCC"/>
                </a:solidFill>
                <a:ea typeface="宋体" pitchFamily="2" charset="-122"/>
              </a:rPr>
              <a:t>1</a:t>
            </a:r>
            <a:endParaRPr lang="zh-CN" altLang="en-US" sz="2800">
              <a:solidFill>
                <a:srgbClr val="CCFFCC"/>
              </a:solidFill>
              <a:ea typeface="宋体" pitchFamily="2" charset="-122"/>
            </a:endParaRPr>
          </a:p>
        </p:txBody>
      </p:sp>
      <p:sp>
        <p:nvSpPr>
          <p:cNvPr id="24" name="TextBox 23"/>
          <p:cNvSpPr txBox="1">
            <a:spLocks noChangeArrowheads="1"/>
          </p:cNvSpPr>
          <p:nvPr/>
        </p:nvSpPr>
        <p:spPr bwMode="auto">
          <a:xfrm>
            <a:off x="4284663" y="2781300"/>
            <a:ext cx="1152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400" b="1">
                <a:latin typeface="楷体_GB2312" pitchFamily="49" charset="-122"/>
                <a:ea typeface="楷体_GB2312" pitchFamily="49" charset="-122"/>
              </a:rPr>
              <a:t>25℃</a:t>
            </a:r>
            <a:endParaRPr lang="zh-CN" altLang="en-US" sz="2400" b="1">
              <a:latin typeface="楷体_GB2312" pitchFamily="49" charset="-122"/>
              <a:ea typeface="楷体_GB2312" pitchFamily="49" charset="-122"/>
            </a:endParaRPr>
          </a:p>
        </p:txBody>
      </p:sp>
      <p:sp>
        <p:nvSpPr>
          <p:cNvPr id="26" name="TextBox 25"/>
          <p:cNvSpPr txBox="1">
            <a:spLocks noChangeArrowheads="1"/>
          </p:cNvSpPr>
          <p:nvPr/>
        </p:nvSpPr>
        <p:spPr bwMode="auto">
          <a:xfrm>
            <a:off x="7092950" y="2420938"/>
            <a:ext cx="431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a:solidFill>
                  <a:srgbClr val="CCFFCC"/>
                </a:solidFill>
                <a:ea typeface="宋体" pitchFamily="2" charset="-122"/>
              </a:rPr>
              <a:t>1</a:t>
            </a:r>
            <a:endParaRPr lang="zh-CN" altLang="en-US" sz="2800">
              <a:solidFill>
                <a:srgbClr val="CCFFCC"/>
              </a:solidFill>
              <a:ea typeface="宋体" pitchFamily="2" charset="-122"/>
            </a:endParaRPr>
          </a:p>
        </p:txBody>
      </p:sp>
      <p:sp>
        <p:nvSpPr>
          <p:cNvPr id="27" name="TextBox 26"/>
          <p:cNvSpPr txBox="1">
            <a:spLocks noChangeArrowheads="1"/>
          </p:cNvSpPr>
          <p:nvPr/>
        </p:nvSpPr>
        <p:spPr bwMode="auto">
          <a:xfrm>
            <a:off x="7092950" y="2492375"/>
            <a:ext cx="43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a:solidFill>
                  <a:srgbClr val="CCFFCC"/>
                </a:solidFill>
                <a:ea typeface="宋体" pitchFamily="2" charset="-122"/>
              </a:rPr>
              <a:t>2</a:t>
            </a:r>
            <a:endParaRPr lang="zh-CN" altLang="en-US" sz="2800">
              <a:solidFill>
                <a:srgbClr val="CCFFCC"/>
              </a:solidFill>
              <a:ea typeface="宋体" pitchFamily="2" charset="-122"/>
            </a:endParaRPr>
          </a:p>
        </p:txBody>
      </p:sp>
      <p:sp>
        <p:nvSpPr>
          <p:cNvPr id="28" name="TextBox 27"/>
          <p:cNvSpPr txBox="1">
            <a:spLocks noChangeArrowheads="1"/>
          </p:cNvSpPr>
          <p:nvPr/>
        </p:nvSpPr>
        <p:spPr bwMode="auto">
          <a:xfrm>
            <a:off x="2124075" y="2565400"/>
            <a:ext cx="4333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a:solidFill>
                  <a:srgbClr val="CCFFCC"/>
                </a:solidFill>
                <a:ea typeface="宋体" pitchFamily="2" charset="-122"/>
              </a:rPr>
              <a:t>1</a:t>
            </a:r>
            <a:endParaRPr lang="zh-CN" altLang="en-US" sz="2800">
              <a:solidFill>
                <a:srgbClr val="CCFFCC"/>
              </a:solidFill>
              <a:ea typeface="宋体" pitchFamily="2" charset="-122"/>
            </a:endParaRPr>
          </a:p>
        </p:txBody>
      </p:sp>
      <p:sp>
        <p:nvSpPr>
          <p:cNvPr id="29" name="TextBox 28"/>
          <p:cNvSpPr txBox="1">
            <a:spLocks noChangeArrowheads="1"/>
          </p:cNvSpPr>
          <p:nvPr/>
        </p:nvSpPr>
        <p:spPr bwMode="auto">
          <a:xfrm>
            <a:off x="4211638" y="2781300"/>
            <a:ext cx="1152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400" b="1">
                <a:latin typeface="楷体_GB2312" pitchFamily="49" charset="-122"/>
                <a:ea typeface="楷体_GB2312" pitchFamily="49" charset="-122"/>
              </a:rPr>
              <a:t>30℃</a:t>
            </a:r>
            <a:endParaRPr lang="zh-CN" altLang="en-US" sz="2400" b="1">
              <a:latin typeface="楷体_GB2312" pitchFamily="49" charset="-122"/>
              <a:ea typeface="楷体_GB2312" pitchFamily="49"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73660" y="4548186"/>
            <a:ext cx="2552700" cy="1914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836" y="4548187"/>
            <a:ext cx="2549799" cy="1914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813325" y="4548697"/>
            <a:ext cx="1524831" cy="1914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additive="base">
                                        <p:cTn id="7" dur="500" fill="hold"/>
                                        <p:tgtEl>
                                          <p:spTgt spid="172034"/>
                                        </p:tgtEl>
                                        <p:attrNameLst>
                                          <p:attrName>ppt_x</p:attrName>
                                        </p:attrNameLst>
                                      </p:cBhvr>
                                      <p:tavLst>
                                        <p:tav tm="0">
                                          <p:val>
                                            <p:strVal val="#ppt_x"/>
                                          </p:val>
                                        </p:tav>
                                        <p:tav tm="100000">
                                          <p:val>
                                            <p:strVal val="#ppt_x"/>
                                          </p:val>
                                        </p:tav>
                                      </p:tavLst>
                                    </p:anim>
                                    <p:anim calcmode="lin" valueType="num">
                                      <p:cBhvr additive="base">
                                        <p:cTn id="8" dur="500" fill="hold"/>
                                        <p:tgtEl>
                                          <p:spTgt spid="1720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4"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8" presetClass="entr" presetSubtype="16"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diamond(in)">
                                      <p:cBhvr>
                                        <p:cTn id="45" dur="20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4"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 to="" calcmode="lin" valueType="num">
                                      <p:cBhvr>
                                        <p:cTn id="50" dur="1" fill="hold"/>
                                        <p:tgtEl>
                                          <p:spTgt spid="12"/>
                                        </p:tgtEl>
                                      </p:cBhvr>
                                    </p:anim>
                                  </p:childTnLst>
                                </p:cTn>
                              </p:par>
                            </p:childTnLst>
                          </p:cTn>
                        </p:par>
                      </p:childTnLst>
                    </p:cTn>
                  </p:par>
                  <p:par>
                    <p:cTn id="51" fill="hold">
                      <p:stCondLst>
                        <p:cond delay="indefinite"/>
                      </p:stCondLst>
                      <p:childTnLst>
                        <p:par>
                          <p:cTn id="52" fill="hold">
                            <p:stCondLst>
                              <p:cond delay="0"/>
                            </p:stCondLst>
                            <p:childTnLst>
                              <p:par>
                                <p:cTn id="53" presetID="24"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to="" calcmode="lin" valueType="num">
                                      <p:cBhvr>
                                        <p:cTn id="55" dur="1" fill="hold"/>
                                        <p:tgtEl>
                                          <p:spTgt spid="18"/>
                                        </p:tgtEl>
                                      </p:cBhvr>
                                    </p:anim>
                                  </p:childTnLst>
                                </p:cTn>
                              </p:par>
                            </p:childTnLst>
                          </p:cTn>
                        </p:par>
                      </p:childTnLst>
                    </p:cTn>
                  </p:par>
                  <p:par>
                    <p:cTn id="56" fill="hold">
                      <p:stCondLst>
                        <p:cond delay="indefinite"/>
                      </p:stCondLst>
                      <p:childTnLst>
                        <p:par>
                          <p:cTn id="57" fill="hold">
                            <p:stCondLst>
                              <p:cond delay="0"/>
                            </p:stCondLst>
                            <p:childTnLst>
                              <p:par>
                                <p:cTn id="58" presetID="14" presetClass="exit" presetSubtype="10" fill="hold" grpId="1" nodeType="clickEffect">
                                  <p:stCondLst>
                                    <p:cond delay="0"/>
                                  </p:stCondLst>
                                  <p:childTnLst>
                                    <p:animEffect transition="out" filter="randombar(horizontal)">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childTnLst>
                          </p:cTn>
                        </p:par>
                        <p:par>
                          <p:cTn id="61" fill="hold">
                            <p:stCondLst>
                              <p:cond delay="500"/>
                            </p:stCondLst>
                            <p:childTnLst>
                              <p:par>
                                <p:cTn id="62" presetID="8" presetClass="entr" presetSubtype="16"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amond(in)">
                                      <p:cBhvr>
                                        <p:cTn id="64" dur="20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xit" presetSubtype="10" fill="hold" grpId="1" nodeType="clickEffect">
                                  <p:stCondLst>
                                    <p:cond delay="0"/>
                                  </p:stCondLst>
                                  <p:childTnLst>
                                    <p:animEffect transition="out" filter="randombar(horizontal)">
                                      <p:cBhvr>
                                        <p:cTn id="68" dur="500"/>
                                        <p:tgtEl>
                                          <p:spTgt spid="12"/>
                                        </p:tgtEl>
                                      </p:cBhvr>
                                    </p:animEffect>
                                    <p:set>
                                      <p:cBhvr>
                                        <p:cTn id="69" dur="1" fill="hold">
                                          <p:stCondLst>
                                            <p:cond delay="499"/>
                                          </p:stCondLst>
                                        </p:cTn>
                                        <p:tgtEl>
                                          <p:spTgt spid="12"/>
                                        </p:tgtEl>
                                        <p:attrNameLst>
                                          <p:attrName>style.visibility</p:attrName>
                                        </p:attrNameLst>
                                      </p:cBhvr>
                                      <p:to>
                                        <p:strVal val="hidden"/>
                                      </p:to>
                                    </p:set>
                                  </p:childTnLst>
                                </p:cTn>
                              </p:par>
                            </p:childTnLst>
                          </p:cTn>
                        </p:par>
                        <p:par>
                          <p:cTn id="70" fill="hold">
                            <p:stCondLst>
                              <p:cond delay="500"/>
                            </p:stCondLst>
                            <p:childTnLst>
                              <p:par>
                                <p:cTn id="71" presetID="24" presetClass="entr" presetSubtype="0" fill="hold" grpId="0" nodeType="afterEffect">
                                  <p:stCondLst>
                                    <p:cond delay="0"/>
                                  </p:stCondLst>
                                  <p:childTnLst>
                                    <p:set>
                                      <p:cBhvr>
                                        <p:cTn id="72" dur="1" fill="hold">
                                          <p:stCondLst>
                                            <p:cond delay="0"/>
                                          </p:stCondLst>
                                        </p:cTn>
                                        <p:tgtEl>
                                          <p:spTgt spid="28"/>
                                        </p:tgtEl>
                                        <p:attrNameLst>
                                          <p:attrName>style.visibility</p:attrName>
                                        </p:attrNameLst>
                                      </p:cBhvr>
                                      <p:to>
                                        <p:strVal val="visible"/>
                                      </p:to>
                                    </p:set>
                                    <p:anim to="" calcmode="lin" valueType="num">
                                      <p:cBhvr>
                                        <p:cTn id="73" dur="1" fill="hold"/>
                                        <p:tgtEl>
                                          <p:spTgt spid="28"/>
                                        </p:tgtEl>
                                      </p:cBhvr>
                                    </p:anim>
                                  </p:childTnLst>
                                </p:cTn>
                              </p:par>
                            </p:childTnLst>
                          </p:cTn>
                        </p:par>
                      </p:childTnLst>
                    </p:cTn>
                  </p:par>
                  <p:par>
                    <p:cTn id="74" fill="hold">
                      <p:stCondLst>
                        <p:cond delay="indefinite"/>
                      </p:stCondLst>
                      <p:childTnLst>
                        <p:par>
                          <p:cTn id="75" fill="hold">
                            <p:stCondLst>
                              <p:cond delay="0"/>
                            </p:stCondLst>
                            <p:childTnLst>
                              <p:par>
                                <p:cTn id="76" presetID="14" presetClass="exit" presetSubtype="10" fill="hold" grpId="1" nodeType="clickEffect">
                                  <p:stCondLst>
                                    <p:cond delay="0"/>
                                  </p:stCondLst>
                                  <p:childTnLst>
                                    <p:animEffect transition="out" filter="randombar(horizontal)">
                                      <p:cBhvr>
                                        <p:cTn id="77" dur="500"/>
                                        <p:tgtEl>
                                          <p:spTgt spid="18"/>
                                        </p:tgtEl>
                                      </p:cBhvr>
                                    </p:animEffect>
                                    <p:set>
                                      <p:cBhvr>
                                        <p:cTn id="78" dur="1" fill="hold">
                                          <p:stCondLst>
                                            <p:cond delay="499"/>
                                          </p:stCondLst>
                                        </p:cTn>
                                        <p:tgtEl>
                                          <p:spTgt spid="18"/>
                                        </p:tgtEl>
                                        <p:attrNameLst>
                                          <p:attrName>style.visibility</p:attrName>
                                        </p:attrNameLst>
                                      </p:cBhvr>
                                      <p:to>
                                        <p:strVal val="hidden"/>
                                      </p:to>
                                    </p:set>
                                  </p:childTnLst>
                                </p:cTn>
                              </p:par>
                            </p:childTnLst>
                          </p:cTn>
                        </p:par>
                        <p:par>
                          <p:cTn id="79" fill="hold">
                            <p:stCondLst>
                              <p:cond delay="500"/>
                            </p:stCondLst>
                            <p:childTnLst>
                              <p:par>
                                <p:cTn id="80" presetID="24" presetClass="entr" presetSubtype="0"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to="" calcmode="lin" valueType="num">
                                      <p:cBhvr>
                                        <p:cTn id="82" dur="1" fill="hold"/>
                                        <p:tgtEl>
                                          <p:spTgt spid="27"/>
                                        </p:tgtEl>
                                      </p:cBhvr>
                                    </p:anim>
                                  </p:childTnLst>
                                </p:cTn>
                              </p:par>
                            </p:childTnLst>
                          </p:cTn>
                        </p:par>
                      </p:childTnLst>
                    </p:cTn>
                  </p:par>
                  <p:par>
                    <p:cTn id="83" fill="hold">
                      <p:stCondLst>
                        <p:cond delay="indefinite"/>
                      </p:stCondLst>
                      <p:childTnLst>
                        <p:par>
                          <p:cTn id="84" fill="hold">
                            <p:stCondLst>
                              <p:cond delay="0"/>
                            </p:stCondLst>
                            <p:childTnLst>
                              <p:par>
                                <p:cTn id="85" presetID="14" presetClass="exit" presetSubtype="10" fill="hold" grpId="1" nodeType="clickEffect">
                                  <p:stCondLst>
                                    <p:cond delay="0"/>
                                  </p:stCondLst>
                                  <p:childTnLst>
                                    <p:animEffect transition="out" filter="randombar(horizontal)">
                                      <p:cBhvr>
                                        <p:cTn id="86" dur="500"/>
                                        <p:tgtEl>
                                          <p:spTgt spid="24"/>
                                        </p:tgtEl>
                                      </p:cBhvr>
                                    </p:animEffect>
                                    <p:set>
                                      <p:cBhvr>
                                        <p:cTn id="87" dur="1" fill="hold">
                                          <p:stCondLst>
                                            <p:cond delay="499"/>
                                          </p:stCondLst>
                                        </p:cTn>
                                        <p:tgtEl>
                                          <p:spTgt spid="24"/>
                                        </p:tgtEl>
                                        <p:attrNameLst>
                                          <p:attrName>style.visibility</p:attrName>
                                        </p:attrNameLst>
                                      </p:cBhvr>
                                      <p:to>
                                        <p:strVal val="hidden"/>
                                      </p:to>
                                    </p:set>
                                  </p:childTnLst>
                                </p:cTn>
                              </p:par>
                            </p:childTnLst>
                          </p:cTn>
                        </p:par>
                        <p:par>
                          <p:cTn id="88" fill="hold">
                            <p:stCondLst>
                              <p:cond delay="500"/>
                            </p:stCondLst>
                            <p:childTnLst>
                              <p:par>
                                <p:cTn id="89" presetID="8" presetClass="entr" presetSubtype="16"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diamond(in)">
                                      <p:cBhvr>
                                        <p:cTn id="91" dur="2000"/>
                                        <p:tgtEl>
                                          <p:spTgt spid="29"/>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xit" presetSubtype="10" fill="hold" grpId="1" nodeType="clickEffect">
                                  <p:stCondLst>
                                    <p:cond delay="0"/>
                                  </p:stCondLst>
                                  <p:childTnLst>
                                    <p:animEffect transition="out" filter="randombar(horizontal)">
                                      <p:cBhvr>
                                        <p:cTn id="95" dur="500"/>
                                        <p:tgtEl>
                                          <p:spTgt spid="27"/>
                                        </p:tgtEl>
                                      </p:cBhvr>
                                    </p:animEffect>
                                    <p:set>
                                      <p:cBhvr>
                                        <p:cTn id="96" dur="1" fill="hold">
                                          <p:stCondLst>
                                            <p:cond delay="499"/>
                                          </p:stCondLst>
                                        </p:cTn>
                                        <p:tgtEl>
                                          <p:spTgt spid="27"/>
                                        </p:tgtEl>
                                        <p:attrNameLst>
                                          <p:attrName>style.visibility</p:attrName>
                                        </p:attrNameLst>
                                      </p:cBhvr>
                                      <p:to>
                                        <p:strVal val="hidden"/>
                                      </p:to>
                                    </p:set>
                                  </p:childTnLst>
                                </p:cTn>
                              </p:par>
                            </p:childTnLst>
                          </p:cTn>
                        </p:par>
                        <p:par>
                          <p:cTn id="97" fill="hold">
                            <p:stCondLst>
                              <p:cond delay="500"/>
                            </p:stCondLst>
                            <p:childTnLst>
                              <p:par>
                                <p:cTn id="98" presetID="24" presetClass="entr" presetSubtype="0"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 to="" calcmode="lin" valueType="num">
                                      <p:cBhvr>
                                        <p:cTn id="100" dur="1" fill="hold"/>
                                        <p:tgtEl>
                                          <p:spTgt spid="2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p:bldP spid="10" grpId="0"/>
      <p:bldP spid="11" grpId="0"/>
      <p:bldP spid="13" grpId="0"/>
      <p:bldP spid="13" grpId="1"/>
      <p:bldP spid="17" grpId="0"/>
      <p:bldP spid="12" grpId="0"/>
      <p:bldP spid="12" grpId="1"/>
      <p:bldP spid="18" grpId="0"/>
      <p:bldP spid="18" grpId="1"/>
      <p:bldP spid="24" grpId="0"/>
      <p:bldP spid="24" grpId="1"/>
      <p:bldP spid="26" grpId="0"/>
      <p:bldP spid="27" grpId="0"/>
      <p:bldP spid="27" grpId="1"/>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73058" name="Object 2"/>
          <p:cNvGraphicFramePr>
            <a:graphicFrameLocks noChangeAspect="1"/>
          </p:cNvGraphicFramePr>
          <p:nvPr/>
        </p:nvGraphicFramePr>
        <p:xfrm>
          <a:off x="1116013" y="4292600"/>
          <a:ext cx="6734175" cy="752475"/>
        </p:xfrm>
        <a:graphic>
          <a:graphicData uri="http://schemas.openxmlformats.org/presentationml/2006/ole">
            <mc:AlternateContent xmlns:mc="http://schemas.openxmlformats.org/markup-compatibility/2006">
              <mc:Choice xmlns:v="urn:schemas-microsoft-com:vml" Requires="v">
                <p:oleObj spid="_x0000_s26647" name="公式" r:id="rId1" imgW="2654300" imgH="228600" progId="Equation.3">
                  <p:embed/>
                </p:oleObj>
              </mc:Choice>
              <mc:Fallback>
                <p:oleObj name="公式" r:id="rId1" imgW="2654300" imgH="2286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292600"/>
                        <a:ext cx="6734175" cy="752475"/>
                      </a:xfrm>
                      <a:prstGeom prst="rect">
                        <a:avLst/>
                      </a:prstGeom>
                      <a:solidFill>
                        <a:schemeClr val="bg2"/>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59" name="Rectangle 3"/>
          <p:cNvSpPr>
            <a:spLocks noGrp="1" noChangeArrowheads="1"/>
          </p:cNvSpPr>
          <p:nvPr>
            <p:ph type="title"/>
          </p:nvPr>
        </p:nvSpPr>
        <p:spPr>
          <a:xfrm>
            <a:off x="900113" y="476250"/>
            <a:ext cx="6813550" cy="649288"/>
          </a:xfrm>
        </p:spPr>
        <p:txBody>
          <a:bodyPr/>
          <a:lstStyle/>
          <a:p>
            <a:pPr algn="ctr" eaLnBrk="1" hangingPunct="1"/>
            <a:r>
              <a:rPr lang="zh-CN" altLang="en-US" sz="3200" b="1" smtClean="0">
                <a:latin typeface="Times New Roman" pitchFamily="18" charset="0"/>
                <a:ea typeface="华文楷体" panose="02010600040101010101" pitchFamily="2" charset="-122"/>
              </a:rPr>
              <a:t>二、影响发酵温度变化的因素</a:t>
            </a:r>
            <a:endParaRPr lang="zh-CN" altLang="en-US" sz="3200" b="1" smtClean="0">
              <a:latin typeface="Times New Roman" pitchFamily="18" charset="0"/>
              <a:ea typeface="华文楷体" panose="02010600040101010101" pitchFamily="2" charset="-122"/>
            </a:endParaRPr>
          </a:p>
        </p:txBody>
      </p:sp>
      <p:sp>
        <p:nvSpPr>
          <p:cNvPr id="173060" name="Rectangle 4"/>
          <p:cNvSpPr>
            <a:spLocks noGrp="1" noChangeArrowheads="1"/>
          </p:cNvSpPr>
          <p:nvPr>
            <p:ph idx="1"/>
          </p:nvPr>
        </p:nvSpPr>
        <p:spPr>
          <a:xfrm>
            <a:off x="971550" y="2565400"/>
            <a:ext cx="7319963" cy="1257300"/>
          </a:xfrm>
        </p:spPr>
        <p:txBody>
          <a:bodyPr>
            <a:normAutofit fontScale="85000" lnSpcReduction="10000"/>
          </a:bodyPr>
          <a:lstStyle/>
          <a:p>
            <a:pPr marL="420370" indent="-384175" eaLnBrk="1" fontAlgn="auto" hangingPunct="1">
              <a:lnSpc>
                <a:spcPct val="150000"/>
              </a:lnSpc>
              <a:spcAft>
                <a:spcPts val="0"/>
              </a:spcAft>
              <a:buFont typeface="Wingdings" pitchFamily="2" charset="2"/>
              <a:buNone/>
              <a:defRPr/>
            </a:pPr>
            <a:r>
              <a:rPr lang="zh-CN" altLang="en-US" sz="3300" b="1" spc="300" dirty="0" smtClean="0">
                <a:solidFill>
                  <a:srgbClr val="FFFF00"/>
                </a:solidFill>
                <a:latin typeface="Times New Roman" pitchFamily="18" charset="0"/>
                <a:ea typeface="华文楷体" panose="02010600040101010101" pitchFamily="2" charset="-122"/>
              </a:rPr>
              <a:t>发酵热</a:t>
            </a:r>
            <a:r>
              <a:rPr lang="en-US" altLang="zh-CN" b="1" dirty="0" smtClean="0">
                <a:latin typeface="Times New Roman" pitchFamily="18" charset="0"/>
                <a:ea typeface="华文楷体" panose="02010600040101010101" pitchFamily="2" charset="-122"/>
              </a:rPr>
              <a:t>——</a:t>
            </a:r>
            <a:r>
              <a:rPr lang="zh-CN" altLang="en-US" b="1" spc="300" dirty="0" smtClean="0">
                <a:latin typeface="Times New Roman" pitchFamily="18" charset="0"/>
                <a:ea typeface="华文楷体" panose="02010600040101010101" pitchFamily="2" charset="-122"/>
              </a:rPr>
              <a:t>发酵过程中释放出来的净热量。它是由产热因素和散热因素两方面决定的。</a:t>
            </a:r>
            <a:endParaRPr lang="zh-CN" altLang="en-US" b="1" spc="300" dirty="0" smtClean="0">
              <a:latin typeface="Times New Roman" pitchFamily="18" charset="0"/>
              <a:ea typeface="华文楷体" panose="02010600040101010101" pitchFamily="2" charset="-122"/>
            </a:endParaRPr>
          </a:p>
        </p:txBody>
      </p:sp>
      <p:sp>
        <p:nvSpPr>
          <p:cNvPr id="173061" name="Rectangle 5"/>
          <p:cNvSpPr>
            <a:spLocks noChangeArrowheads="1"/>
          </p:cNvSpPr>
          <p:nvPr/>
        </p:nvSpPr>
        <p:spPr bwMode="auto">
          <a:xfrm>
            <a:off x="1042988" y="1700213"/>
            <a:ext cx="201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b="1">
                <a:ea typeface="华文楷体" panose="02010600040101010101" pitchFamily="2" charset="-122"/>
              </a:rPr>
              <a:t>1</a:t>
            </a:r>
            <a:r>
              <a:rPr lang="zh-CN" altLang="en-US" sz="2800" b="1">
                <a:ea typeface="华文楷体" panose="02010600040101010101" pitchFamily="2" charset="-122"/>
              </a:rPr>
              <a:t>、发酵热</a:t>
            </a:r>
            <a:endParaRPr lang="zh-CN" altLang="en-US" sz="2800" b="1">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73059"/>
                                        </p:tgtEl>
                                        <p:attrNameLst>
                                          <p:attrName>style.visibility</p:attrName>
                                        </p:attrNameLst>
                                      </p:cBhvr>
                                      <p:to>
                                        <p:strVal val="visible"/>
                                      </p:to>
                                    </p:set>
                                    <p:anim to="" calcmode="lin" valueType="num">
                                      <p:cBhvr>
                                        <p:cTn id="7" dur="1" fill="hold"/>
                                        <p:tgtEl>
                                          <p:spTgt spid="173059"/>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3061"/>
                                        </p:tgtEl>
                                        <p:attrNameLst>
                                          <p:attrName>style.visibility</p:attrName>
                                        </p:attrNameLst>
                                      </p:cBhvr>
                                      <p:to>
                                        <p:strVal val="visible"/>
                                      </p:to>
                                    </p:set>
                                    <p:anim calcmode="lin" valueType="num">
                                      <p:cBhvr additive="base">
                                        <p:cTn id="12" dur="500" fill="hold"/>
                                        <p:tgtEl>
                                          <p:spTgt spid="173061"/>
                                        </p:tgtEl>
                                        <p:attrNameLst>
                                          <p:attrName>ppt_x</p:attrName>
                                        </p:attrNameLst>
                                      </p:cBhvr>
                                      <p:tavLst>
                                        <p:tav tm="0">
                                          <p:val>
                                            <p:strVal val="#ppt_x"/>
                                          </p:val>
                                        </p:tav>
                                        <p:tav tm="100000">
                                          <p:val>
                                            <p:strVal val="#ppt_x"/>
                                          </p:val>
                                        </p:tav>
                                      </p:tavLst>
                                    </p:anim>
                                    <p:anim calcmode="lin" valueType="num">
                                      <p:cBhvr additive="base">
                                        <p:cTn id="13" dur="500" fill="hold"/>
                                        <p:tgtEl>
                                          <p:spTgt spid="1730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73060">
                                            <p:txEl>
                                              <p:pRg st="0" end="0"/>
                                            </p:txEl>
                                          </p:spTgt>
                                        </p:tgtEl>
                                        <p:attrNameLst>
                                          <p:attrName>style.visibility</p:attrName>
                                        </p:attrNameLst>
                                      </p:cBhvr>
                                      <p:to>
                                        <p:strVal val="visible"/>
                                      </p:to>
                                    </p:set>
                                    <p:anim calcmode="lin" valueType="num">
                                      <p:cBhvr additive="base">
                                        <p:cTn id="18" dur="500" fill="hold"/>
                                        <p:tgtEl>
                                          <p:spTgt spid="173060">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7306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73058"/>
                                        </p:tgtEl>
                                        <p:attrNameLst>
                                          <p:attrName>style.visibility</p:attrName>
                                        </p:attrNameLst>
                                      </p:cBhvr>
                                      <p:to>
                                        <p:strVal val="visible"/>
                                      </p:to>
                                    </p:set>
                                    <p:anim calcmode="lin" valueType="num">
                                      <p:cBhvr additive="base">
                                        <p:cTn id="24" dur="500" fill="hold"/>
                                        <p:tgtEl>
                                          <p:spTgt spid="173058"/>
                                        </p:tgtEl>
                                        <p:attrNameLst>
                                          <p:attrName>ppt_x</p:attrName>
                                        </p:attrNameLst>
                                      </p:cBhvr>
                                      <p:tavLst>
                                        <p:tav tm="0">
                                          <p:val>
                                            <p:strVal val="#ppt_x"/>
                                          </p:val>
                                        </p:tav>
                                        <p:tav tm="100000">
                                          <p:val>
                                            <p:strVal val="#ppt_x"/>
                                          </p:val>
                                        </p:tav>
                                      </p:tavLst>
                                    </p:anim>
                                    <p:anim calcmode="lin" valueType="num">
                                      <p:cBhvr additive="base">
                                        <p:cTn id="25" dur="500" fill="hold"/>
                                        <p:tgtEl>
                                          <p:spTgt spid="1730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p:bldP spid="173060" grpId="0" build="p"/>
      <p:bldP spid="17306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p:cNvSpPr>
            <a:spLocks noGrp="1" noChangeArrowheads="1"/>
          </p:cNvSpPr>
          <p:nvPr>
            <p:ph idx="1"/>
          </p:nvPr>
        </p:nvSpPr>
        <p:spPr>
          <a:xfrm>
            <a:off x="539750" y="2276475"/>
            <a:ext cx="8421688" cy="3384550"/>
          </a:xfrm>
        </p:spPr>
        <p:txBody>
          <a:bodyPr/>
          <a:lstStyle/>
          <a:p>
            <a:pPr eaLnBrk="1" hangingPunct="1">
              <a:lnSpc>
                <a:spcPct val="150000"/>
              </a:lnSpc>
              <a:spcBef>
                <a:spcPct val="50000"/>
              </a:spcBef>
              <a:buClr>
                <a:srgbClr val="CCFFCC"/>
              </a:buClr>
              <a:buFont typeface="Wingdings" pitchFamily="2" charset="2"/>
              <a:buChar char="Ø"/>
            </a:pPr>
            <a:r>
              <a:rPr lang="zh-CN" altLang="en-US" sz="2800" b="1" smtClean="0">
                <a:latin typeface="Times New Roman" pitchFamily="18" charset="0"/>
                <a:ea typeface="华文楷体" panose="02010600040101010101" pitchFamily="2" charset="-122"/>
              </a:rPr>
              <a:t>热的来源主要是培养基中的碳水化合物、脂肪和蛋白质被微生物分解为</a:t>
            </a:r>
            <a:r>
              <a:rPr lang="en-US" altLang="zh-CN" sz="2800" b="1" smtClean="0">
                <a:latin typeface="Times New Roman" pitchFamily="18" charset="0"/>
                <a:ea typeface="华文楷体" panose="02010600040101010101" pitchFamily="2" charset="-122"/>
              </a:rPr>
              <a:t>CO</a:t>
            </a:r>
            <a:r>
              <a:rPr lang="en-US" altLang="zh-CN" sz="2800" b="1" baseline="-25000" smtClean="0">
                <a:latin typeface="Times New Roman" pitchFamily="18" charset="0"/>
                <a:ea typeface="华文楷体" panose="02010600040101010101" pitchFamily="2" charset="-122"/>
              </a:rPr>
              <a:t>2</a:t>
            </a:r>
            <a:r>
              <a:rPr lang="zh-CN" altLang="en-US" sz="2800" b="1" smtClean="0">
                <a:latin typeface="Times New Roman" pitchFamily="18" charset="0"/>
                <a:ea typeface="华文楷体" panose="02010600040101010101" pitchFamily="2" charset="-122"/>
              </a:rPr>
              <a:t>、水和其他物质时释放出来的。</a:t>
            </a:r>
            <a:endParaRPr lang="zh-CN" altLang="en-US" sz="2800" b="1" smtClean="0">
              <a:latin typeface="Times New Roman" pitchFamily="18" charset="0"/>
              <a:ea typeface="华文楷体" panose="02010600040101010101" pitchFamily="2" charset="-122"/>
            </a:endParaRPr>
          </a:p>
          <a:p>
            <a:pPr eaLnBrk="1" hangingPunct="1">
              <a:lnSpc>
                <a:spcPct val="150000"/>
              </a:lnSpc>
              <a:spcBef>
                <a:spcPct val="50000"/>
              </a:spcBef>
              <a:buClr>
                <a:srgbClr val="CCFFCC"/>
              </a:buClr>
              <a:buFont typeface="Wingdings" pitchFamily="2" charset="2"/>
              <a:buChar char="Ø"/>
            </a:pPr>
            <a:r>
              <a:rPr lang="zh-CN" altLang="en-US" sz="2800" b="1" smtClean="0">
                <a:latin typeface="Times New Roman" pitchFamily="18" charset="0"/>
                <a:ea typeface="华文楷体" panose="02010600040101010101" pitchFamily="2" charset="-122"/>
              </a:rPr>
              <a:t>释放的热量部分用来合成高能化合物，供微生物合成和代谢活动的需要，部分用来合成代谢产物，其余部分则以热的形式散发出来。</a:t>
            </a:r>
            <a:endParaRPr lang="zh-CN" altLang="en-US" sz="2800" b="1" smtClean="0">
              <a:latin typeface="Times New Roman" pitchFamily="18" charset="0"/>
              <a:ea typeface="华文楷体" panose="02010600040101010101" pitchFamily="2" charset="-122"/>
            </a:endParaRPr>
          </a:p>
        </p:txBody>
      </p:sp>
      <p:sp>
        <p:nvSpPr>
          <p:cNvPr id="174083" name="Rectangle 3"/>
          <p:cNvSpPr>
            <a:spLocks noChangeArrowheads="1"/>
          </p:cNvSpPr>
          <p:nvPr/>
        </p:nvSpPr>
        <p:spPr bwMode="auto">
          <a:xfrm>
            <a:off x="863600" y="1476375"/>
            <a:ext cx="7416800" cy="673100"/>
          </a:xfrm>
          <a:prstGeom prst="rect">
            <a:avLst/>
          </a:prstGeom>
          <a:noFill/>
          <a:ln w="28575" cap="sq">
            <a:noFill/>
            <a:miter lim="800000"/>
          </a:ln>
        </p:spPr>
        <p:txBody>
          <a:bodyPr>
            <a:spAutoFit/>
          </a:bodyPr>
          <a:lstStyle/>
          <a:p>
            <a:pPr algn="ctr">
              <a:lnSpc>
                <a:spcPct val="135000"/>
              </a:lnSpc>
              <a:defRPr/>
            </a:pPr>
            <a:r>
              <a:rPr kumimoji="1" lang="zh-CN" altLang="en-US" sz="2800" b="1" spc="300" dirty="0">
                <a:solidFill>
                  <a:srgbClr val="FFFF00"/>
                </a:solidFill>
                <a:ea typeface="华文楷体" panose="02010600040101010101" pitchFamily="2" charset="-122"/>
              </a:rPr>
              <a:t>生物热</a:t>
            </a:r>
            <a:r>
              <a:rPr kumimoji="1" lang="en-US" altLang="zh-CN" sz="2400" b="1" dirty="0">
                <a:ea typeface="华文楷体" panose="02010600040101010101" pitchFamily="2" charset="-122"/>
              </a:rPr>
              <a:t>——</a:t>
            </a:r>
            <a:r>
              <a:rPr kumimoji="1" lang="zh-CN" altLang="en-US" sz="2800" b="1" dirty="0">
                <a:ea typeface="华文楷体" panose="02010600040101010101" pitchFamily="2" charset="-122"/>
              </a:rPr>
              <a:t>产生菌在繁殖过程中产生的热能。</a:t>
            </a:r>
            <a:endParaRPr kumimoji="1" lang="zh-CN" altLang="en-US" sz="2800" b="1" dirty="0">
              <a:ea typeface="华文楷体" panose="02010600040101010101" pitchFamily="2" charset="-122"/>
            </a:endParaRPr>
          </a:p>
        </p:txBody>
      </p:sp>
      <p:sp>
        <p:nvSpPr>
          <p:cNvPr id="27652" name="Rectangle 4"/>
          <p:cNvSpPr>
            <a:spLocks noChangeArrowheads="1"/>
          </p:cNvSpPr>
          <p:nvPr/>
        </p:nvSpPr>
        <p:spPr bwMode="auto">
          <a:xfrm>
            <a:off x="755650" y="549275"/>
            <a:ext cx="2016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kumimoji="1" lang="en-US" altLang="zh-CN" sz="3200" b="1">
                <a:ea typeface="华文楷体" panose="02010600040101010101" pitchFamily="2" charset="-122"/>
              </a:rPr>
              <a:t>2</a:t>
            </a:r>
            <a:r>
              <a:rPr kumimoji="1" lang="zh-CN" altLang="en-US" sz="3200" b="1">
                <a:ea typeface="华文楷体" panose="02010600040101010101" pitchFamily="2" charset="-122"/>
              </a:rPr>
              <a:t>、生物热</a:t>
            </a:r>
            <a:endParaRPr kumimoji="1" lang="zh-CN" altLang="en-US" sz="3200" b="1">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4083"/>
                                        </p:tgtEl>
                                        <p:attrNameLst>
                                          <p:attrName>style.visibility</p:attrName>
                                        </p:attrNameLst>
                                      </p:cBhvr>
                                      <p:to>
                                        <p:strVal val="visible"/>
                                      </p:to>
                                    </p:set>
                                    <p:anim calcmode="lin" valueType="num">
                                      <p:cBhvr additive="base">
                                        <p:cTn id="7" dur="500" fill="hold"/>
                                        <p:tgtEl>
                                          <p:spTgt spid="174083"/>
                                        </p:tgtEl>
                                        <p:attrNameLst>
                                          <p:attrName>ppt_x</p:attrName>
                                        </p:attrNameLst>
                                      </p:cBhvr>
                                      <p:tavLst>
                                        <p:tav tm="0">
                                          <p:val>
                                            <p:strVal val="1+#ppt_w/2"/>
                                          </p:val>
                                        </p:tav>
                                        <p:tav tm="100000">
                                          <p:val>
                                            <p:strVal val="#ppt_x"/>
                                          </p:val>
                                        </p:tav>
                                      </p:tavLst>
                                    </p:anim>
                                    <p:anim calcmode="lin" valueType="num">
                                      <p:cBhvr additive="base">
                                        <p:cTn id="8" dur="500" fill="hold"/>
                                        <p:tgtEl>
                                          <p:spTgt spid="17408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74082">
                                            <p:txEl>
                                              <p:pRg st="0" end="0"/>
                                            </p:txEl>
                                          </p:spTgt>
                                        </p:tgtEl>
                                        <p:attrNameLst>
                                          <p:attrName>style.visibility</p:attrName>
                                        </p:attrNameLst>
                                      </p:cBhvr>
                                      <p:to>
                                        <p:strVal val="visible"/>
                                      </p:to>
                                    </p:set>
                                    <p:anim calcmode="lin" valueType="num">
                                      <p:cBhvr additive="base">
                                        <p:cTn id="13" dur="500" fill="hold"/>
                                        <p:tgtEl>
                                          <p:spTgt spid="17408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740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74082">
                                            <p:txEl>
                                              <p:pRg st="1" end="1"/>
                                            </p:txEl>
                                          </p:spTgt>
                                        </p:tgtEl>
                                        <p:attrNameLst>
                                          <p:attrName>style.visibility</p:attrName>
                                        </p:attrNameLst>
                                      </p:cBhvr>
                                      <p:to>
                                        <p:strVal val="visible"/>
                                      </p:to>
                                    </p:set>
                                    <p:anim calcmode="lin" valueType="num">
                                      <p:cBhvr additive="base">
                                        <p:cTn id="19" dur="500" fill="hold"/>
                                        <p:tgtEl>
                                          <p:spTgt spid="174082">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7408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p:bldP spid="1740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971550" y="1844675"/>
            <a:ext cx="7488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zh-CN" altLang="en-US" sz="2800" b="1">
                <a:ea typeface="华文楷体" panose="02010600040101010101" pitchFamily="2" charset="-122"/>
              </a:rPr>
              <a:t>菌株特性     培养基成分和浓度       发酵时期</a:t>
            </a:r>
            <a:endParaRPr kumimoji="1" lang="zh-CN" altLang="en-US" sz="2800" b="1">
              <a:ea typeface="华文楷体" panose="02010600040101010101" pitchFamily="2" charset="-122"/>
            </a:endParaRPr>
          </a:p>
        </p:txBody>
      </p:sp>
      <p:sp>
        <p:nvSpPr>
          <p:cNvPr id="256003" name="Text Box 3"/>
          <p:cNvSpPr txBox="1">
            <a:spLocks noChangeArrowheads="1"/>
          </p:cNvSpPr>
          <p:nvPr/>
        </p:nvSpPr>
        <p:spPr bwMode="auto">
          <a:xfrm>
            <a:off x="755650" y="2924175"/>
            <a:ext cx="78486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spcBef>
                <a:spcPct val="50000"/>
              </a:spcBef>
              <a:buClr>
                <a:srgbClr val="FF0000"/>
              </a:buClr>
              <a:buFont typeface="Wingdings" pitchFamily="2" charset="2"/>
              <a:buChar char="Ø"/>
            </a:pPr>
            <a:r>
              <a:rPr kumimoji="1" lang="zh-CN" altLang="en-US" sz="2800" b="1">
                <a:ea typeface="华文楷体" panose="02010600040101010101" pitchFamily="2" charset="-122"/>
              </a:rPr>
              <a:t>菌株对营养物质利用的速率越大，培养基成分越丰富，生物热也就越大。</a:t>
            </a:r>
            <a:endParaRPr kumimoji="1" lang="zh-CN" altLang="en-US" sz="2800" b="1">
              <a:ea typeface="华文楷体" panose="02010600040101010101" pitchFamily="2" charset="-122"/>
            </a:endParaRPr>
          </a:p>
          <a:p>
            <a:pPr>
              <a:lnSpc>
                <a:spcPct val="150000"/>
              </a:lnSpc>
              <a:spcBef>
                <a:spcPct val="50000"/>
              </a:spcBef>
              <a:buClr>
                <a:srgbClr val="FF0000"/>
              </a:buClr>
              <a:buFont typeface="Wingdings" pitchFamily="2" charset="2"/>
              <a:buChar char="Ø"/>
            </a:pPr>
            <a:r>
              <a:rPr kumimoji="1" lang="zh-CN" altLang="en-US" sz="2800" b="1">
                <a:ea typeface="华文楷体" panose="02010600040101010101" pitchFamily="2" charset="-122"/>
              </a:rPr>
              <a:t>发酵旺盛期的生物热大于其它时间的生物热 （四环素</a:t>
            </a:r>
            <a:r>
              <a:rPr kumimoji="1" lang="en-US" altLang="zh-CN" sz="2800" b="1">
                <a:ea typeface="华文楷体" panose="02010600040101010101" pitchFamily="2" charset="-122"/>
              </a:rPr>
              <a:t>20-50</a:t>
            </a:r>
            <a:r>
              <a:rPr kumimoji="1" lang="zh-CN" altLang="en-US" sz="2800" b="1">
                <a:ea typeface="华文楷体" panose="02010600040101010101" pitchFamily="2" charset="-122"/>
              </a:rPr>
              <a:t>小时； 苏云金杆菌</a:t>
            </a:r>
            <a:r>
              <a:rPr kumimoji="1" lang="en-US" altLang="zh-CN" sz="2800" b="1">
                <a:ea typeface="华文楷体" panose="02010600040101010101" pitchFamily="2" charset="-122"/>
              </a:rPr>
              <a:t>10-18</a:t>
            </a:r>
            <a:r>
              <a:rPr kumimoji="1" lang="zh-CN" altLang="en-US" sz="2800" b="1">
                <a:ea typeface="华文楷体" panose="02010600040101010101" pitchFamily="2" charset="-122"/>
              </a:rPr>
              <a:t>小时）。</a:t>
            </a:r>
            <a:endParaRPr kumimoji="1" lang="zh-CN" altLang="en-US" sz="2800" b="1">
              <a:ea typeface="华文楷体" panose="02010600040101010101" pitchFamily="2" charset="-122"/>
            </a:endParaRPr>
          </a:p>
        </p:txBody>
      </p:sp>
      <p:sp>
        <p:nvSpPr>
          <p:cNvPr id="60420" name="矩形 3"/>
          <p:cNvSpPr>
            <a:spLocks noChangeArrowheads="1"/>
          </p:cNvSpPr>
          <p:nvPr/>
        </p:nvSpPr>
        <p:spPr bwMode="auto">
          <a:xfrm>
            <a:off x="2268538" y="692150"/>
            <a:ext cx="4679950" cy="646113"/>
          </a:xfrm>
          <a:prstGeom prst="rect">
            <a:avLst/>
          </a:prstGeom>
          <a:noFill/>
          <a:ln w="9525">
            <a:noFill/>
            <a:miter lim="800000"/>
          </a:ln>
        </p:spPr>
        <p:txBody>
          <a:bodyPr>
            <a:spAutoFit/>
          </a:bodyPr>
          <a:lstStyle/>
          <a:p>
            <a:pPr algn="ctr">
              <a:spcBef>
                <a:spcPct val="50000"/>
              </a:spcBef>
              <a:defRPr/>
            </a:pPr>
            <a:r>
              <a:rPr kumimoji="1" lang="zh-CN" altLang="en-US" sz="3600" b="1" spc="300" dirty="0">
                <a:solidFill>
                  <a:srgbClr val="FFFF00"/>
                </a:solidFill>
                <a:latin typeface="华文新魏" pitchFamily="2" charset="-122"/>
                <a:ea typeface="华文新魏" pitchFamily="2" charset="-122"/>
              </a:rPr>
              <a:t>影响生物热的因素</a:t>
            </a:r>
            <a:endParaRPr kumimoji="1" lang="zh-CN" altLang="en-US" sz="3600" b="1" spc="300" dirty="0">
              <a:solidFill>
                <a:srgbClr val="FFFF00"/>
              </a:solidFill>
              <a:latin typeface="华文新魏" pitchFamily="2" charset="-122"/>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 calcmode="lin" valueType="num">
                                      <p:cBhvr additive="base">
                                        <p:cTn id="7" dur="500" fill="hold"/>
                                        <p:tgtEl>
                                          <p:spTgt spid="60418"/>
                                        </p:tgtEl>
                                        <p:attrNameLst>
                                          <p:attrName>ppt_x</p:attrName>
                                        </p:attrNameLst>
                                      </p:cBhvr>
                                      <p:tavLst>
                                        <p:tav tm="0">
                                          <p:val>
                                            <p:strVal val="#ppt_x"/>
                                          </p:val>
                                        </p:tav>
                                        <p:tav tm="100000">
                                          <p:val>
                                            <p:strVal val="#ppt_x"/>
                                          </p:val>
                                        </p:tav>
                                      </p:tavLst>
                                    </p:anim>
                                    <p:anim calcmode="lin" valueType="num">
                                      <p:cBhvr additive="base">
                                        <p:cTn id="8" dur="500" fill="hold"/>
                                        <p:tgtEl>
                                          <p:spTgt spid="604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56003"/>
                                        </p:tgtEl>
                                        <p:attrNameLst>
                                          <p:attrName>style.visibility</p:attrName>
                                        </p:attrNameLst>
                                      </p:cBhvr>
                                      <p:to>
                                        <p:strVal val="visible"/>
                                      </p:to>
                                    </p:set>
                                    <p:animEffect transition="in" filter="blinds(horizontal)">
                                      <p:cBhvr>
                                        <p:cTn id="13" dur="500"/>
                                        <p:tgtEl>
                                          <p:spTgt spid="256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25600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838200" y="0"/>
            <a:ext cx="7467600" cy="1143000"/>
          </a:xfrm>
        </p:spPr>
        <p:txBody>
          <a:bodyPr/>
          <a:lstStyle/>
          <a:p>
            <a:pPr algn="ctr"/>
            <a:r>
              <a:rPr lang="zh-CN" altLang="en-US" smtClean="0">
                <a:latin typeface="楷体" pitchFamily="49" charset="-122"/>
                <a:ea typeface="楷体" pitchFamily="49" charset="-122"/>
              </a:rPr>
              <a:t>发酵过程控制的</a:t>
            </a:r>
            <a:r>
              <a:rPr lang="zh-CN" altLang="en-US" smtClean="0">
                <a:solidFill>
                  <a:srgbClr val="FFFF00"/>
                </a:solidFill>
                <a:latin typeface="楷体" pitchFamily="49" charset="-122"/>
                <a:ea typeface="楷体" pitchFamily="49" charset="-122"/>
              </a:rPr>
              <a:t>重要性</a:t>
            </a:r>
            <a:endParaRPr lang="zh-CN" altLang="en-US" smtClean="0">
              <a:solidFill>
                <a:srgbClr val="FFFF00"/>
              </a:solidFill>
              <a:latin typeface="楷体" pitchFamily="49" charset="-122"/>
              <a:ea typeface="楷体" pitchFamily="49" charset="-122"/>
            </a:endParaRPr>
          </a:p>
        </p:txBody>
      </p:sp>
      <p:sp>
        <p:nvSpPr>
          <p:cNvPr id="3" name="内容占位符 2"/>
          <p:cNvSpPr>
            <a:spLocks noGrp="1"/>
          </p:cNvSpPr>
          <p:nvPr>
            <p:ph idx="1"/>
          </p:nvPr>
        </p:nvSpPr>
        <p:spPr>
          <a:xfrm>
            <a:off x="838200" y="1156009"/>
            <a:ext cx="8435975" cy="5256212"/>
          </a:xfrm>
        </p:spPr>
        <p:txBody>
          <a:bodyPr/>
          <a:lstStyle/>
          <a:p>
            <a:pPr marL="36195" indent="0">
              <a:buFont typeface="Wingdings 2" pitchFamily="18" charset="2"/>
              <a:buNone/>
              <a:defRPr/>
            </a:pPr>
            <a:r>
              <a:rPr lang="zh-CN" altLang="en-US" dirty="0" smtClean="0">
                <a:latin typeface="楷体" pitchFamily="49" charset="-122"/>
                <a:ea typeface="楷体" pitchFamily="49" charset="-122"/>
              </a:rPr>
              <a:t>发酵目标</a:t>
            </a:r>
            <a:endParaRPr lang="en-US" altLang="zh-CN" dirty="0" smtClean="0">
              <a:latin typeface="楷体" pitchFamily="49" charset="-122"/>
              <a:ea typeface="楷体" pitchFamily="49" charset="-122"/>
            </a:endParaRPr>
          </a:p>
          <a:p>
            <a:pPr marL="36195" indent="0">
              <a:buFont typeface="Wingdings 2" pitchFamily="18" charset="2"/>
              <a:buNone/>
              <a:defRPr/>
            </a:pPr>
            <a:r>
              <a:rPr lang="zh-CN" altLang="en-US" sz="2000" dirty="0" smtClean="0">
                <a:latin typeface="楷体" pitchFamily="49" charset="-122"/>
                <a:ea typeface="楷体" pitchFamily="49" charset="-122"/>
              </a:rPr>
              <a:t>发酵单位最大化，高产，高效，高转化率，低成本的清洁生产</a:t>
            </a:r>
            <a:endParaRPr lang="en-US" altLang="zh-CN" sz="2000" dirty="0" smtClean="0">
              <a:latin typeface="楷体" pitchFamily="49" charset="-122"/>
              <a:ea typeface="楷体" pitchFamily="49" charset="-122"/>
            </a:endParaRPr>
          </a:p>
          <a:p>
            <a:pPr marL="36195" indent="0">
              <a:buFont typeface="Wingdings 2" pitchFamily="18" charset="2"/>
              <a:buNone/>
              <a:defRPr/>
            </a:pPr>
            <a:r>
              <a:rPr lang="zh-CN" altLang="en-US" dirty="0" smtClean="0">
                <a:latin typeface="楷体" pitchFamily="49" charset="-122"/>
                <a:ea typeface="楷体" pitchFamily="49" charset="-122"/>
              </a:rPr>
              <a:t>影响发酵单位的因素</a:t>
            </a:r>
            <a:endParaRPr lang="en-US" altLang="zh-CN" dirty="0" smtClean="0">
              <a:latin typeface="楷体" pitchFamily="49" charset="-122"/>
              <a:ea typeface="楷体" pitchFamily="49" charset="-122"/>
            </a:endParaRPr>
          </a:p>
          <a:p>
            <a:pPr>
              <a:defRPr/>
            </a:pPr>
            <a:r>
              <a:rPr lang="zh-CN" altLang="en-US" dirty="0" smtClean="0">
                <a:latin typeface="楷体" pitchFamily="49" charset="-122"/>
                <a:ea typeface="楷体" pitchFamily="49" charset="-122"/>
              </a:rPr>
              <a:t>生物因素</a:t>
            </a:r>
            <a:endParaRPr lang="en-US" altLang="zh-CN" dirty="0" smtClean="0">
              <a:latin typeface="楷体" pitchFamily="49" charset="-122"/>
              <a:ea typeface="楷体" pitchFamily="49" charset="-122"/>
            </a:endParaRPr>
          </a:p>
          <a:p>
            <a:pPr marL="36195" indent="0">
              <a:buFont typeface="Wingdings 2" pitchFamily="18" charset="2"/>
              <a:buNone/>
              <a:defRPr/>
            </a:pPr>
            <a:r>
              <a:rPr lang="zh-CN" altLang="en-US" sz="2400" dirty="0" smtClean="0">
                <a:latin typeface="楷体" pitchFamily="49" charset="-122"/>
                <a:ea typeface="楷体" pitchFamily="49" charset="-122"/>
              </a:rPr>
              <a:t>   菌株的特性（营养要求及代谢特征等）</a:t>
            </a:r>
            <a:endParaRPr lang="en-US" altLang="zh-CN" sz="2400" dirty="0" smtClean="0">
              <a:latin typeface="楷体" pitchFamily="49" charset="-122"/>
              <a:ea typeface="楷体" pitchFamily="49" charset="-122"/>
            </a:endParaRPr>
          </a:p>
          <a:p>
            <a:pPr>
              <a:defRPr/>
            </a:pPr>
            <a:r>
              <a:rPr lang="zh-CN" altLang="en-US" dirty="0">
                <a:latin typeface="楷体" pitchFamily="49" charset="-122"/>
                <a:ea typeface="楷体" pitchFamily="49" charset="-122"/>
              </a:rPr>
              <a:t>理化</a:t>
            </a:r>
            <a:r>
              <a:rPr lang="zh-CN" altLang="en-US" dirty="0" smtClean="0">
                <a:latin typeface="楷体" pitchFamily="49" charset="-122"/>
                <a:ea typeface="楷体" pitchFamily="49" charset="-122"/>
              </a:rPr>
              <a:t>因素</a:t>
            </a:r>
            <a:endParaRPr lang="en-US" altLang="zh-CN" dirty="0" smtClean="0">
              <a:latin typeface="楷体" pitchFamily="49" charset="-122"/>
              <a:ea typeface="楷体" pitchFamily="49" charset="-122"/>
            </a:endParaRPr>
          </a:p>
          <a:p>
            <a:pPr marL="36195" indent="0">
              <a:lnSpc>
                <a:spcPct val="150000"/>
              </a:lnSpc>
              <a:buNone/>
              <a:defRPr/>
            </a:pPr>
            <a:r>
              <a:rPr lang="zh-CN" altLang="en-US" sz="2000" dirty="0" smtClean="0">
                <a:latin typeface="楷体" pitchFamily="49" charset="-122"/>
                <a:ea typeface="楷体" pitchFamily="49" charset="-122"/>
              </a:rPr>
              <a:t>   设备传质性能及操作参数</a:t>
            </a:r>
            <a:r>
              <a:rPr lang="zh-CN" altLang="en-US" sz="2000" dirty="0" smtClean="0">
                <a:ea typeface="楷体" pitchFamily="49" charset="-122"/>
              </a:rPr>
              <a:t>（</a:t>
            </a:r>
            <a:r>
              <a:rPr lang="en-US" altLang="zh-CN" sz="2000" dirty="0" err="1" smtClean="0">
                <a:ea typeface="楷体" pitchFamily="49" charset="-122"/>
              </a:rPr>
              <a:t>Ws</a:t>
            </a:r>
            <a:r>
              <a:rPr lang="en-US" altLang="zh-CN" sz="2000" dirty="0">
                <a:ea typeface="楷体" pitchFamily="49" charset="-122"/>
              </a:rPr>
              <a:t>, </a:t>
            </a:r>
            <a:r>
              <a:rPr lang="en-US" altLang="zh-CN" sz="2000" dirty="0" smtClean="0">
                <a:ea typeface="楷体" pitchFamily="49" charset="-122"/>
              </a:rPr>
              <a:t>T, n</a:t>
            </a:r>
            <a:r>
              <a:rPr lang="en-US" altLang="zh-CN" sz="2000" dirty="0">
                <a:ea typeface="楷体" pitchFamily="49" charset="-122"/>
              </a:rPr>
              <a:t>, </a:t>
            </a:r>
            <a:r>
              <a:rPr lang="en-US" altLang="zh-CN" sz="2000" dirty="0" err="1">
                <a:ea typeface="楷体" pitchFamily="49" charset="-122"/>
              </a:rPr>
              <a:t>Qg</a:t>
            </a:r>
            <a:r>
              <a:rPr lang="en-US" altLang="zh-CN" sz="2000" dirty="0">
                <a:ea typeface="楷体" pitchFamily="49" charset="-122"/>
              </a:rPr>
              <a:t>, </a:t>
            </a:r>
            <a:r>
              <a:rPr lang="zh-CN" altLang="en-US" sz="2000" dirty="0" smtClean="0">
                <a:ea typeface="楷体" pitchFamily="49" charset="-122"/>
              </a:rPr>
              <a:t>）</a:t>
            </a:r>
            <a:endParaRPr lang="en-US" altLang="zh-CN" sz="2000" dirty="0" smtClean="0">
              <a:ea typeface="楷体" pitchFamily="49" charset="-122"/>
            </a:endParaRPr>
          </a:p>
          <a:p>
            <a:pPr marL="36195" indent="0">
              <a:lnSpc>
                <a:spcPct val="150000"/>
              </a:lnSpc>
              <a:buFont typeface="Wingdings 2" pitchFamily="18" charset="2"/>
              <a:buNone/>
              <a:defRPr/>
            </a:pPr>
            <a:r>
              <a:rPr lang="zh-CN" altLang="en-US" sz="2000" dirty="0" smtClean="0">
                <a:latin typeface="楷体" pitchFamily="49" charset="-122"/>
                <a:ea typeface="楷体" pitchFamily="49" charset="-122"/>
              </a:rPr>
              <a:t>   培养基和</a:t>
            </a:r>
            <a:r>
              <a:rPr lang="en-US" altLang="zh-CN" sz="2000" dirty="0" smtClean="0">
                <a:latin typeface="楷体" pitchFamily="49" charset="-122"/>
                <a:ea typeface="楷体" pitchFamily="49" charset="-122"/>
              </a:rPr>
              <a:t>pH</a:t>
            </a:r>
            <a:r>
              <a:rPr lang="zh-CN" altLang="en-US" sz="2000" dirty="0" smtClean="0">
                <a:latin typeface="楷体" pitchFamily="49" charset="-122"/>
                <a:ea typeface="楷体" pitchFamily="49" charset="-122"/>
              </a:rPr>
              <a:t>等</a:t>
            </a:r>
            <a:endParaRPr lang="en-US" altLang="zh-CN" sz="2000" dirty="0" smtClean="0">
              <a:latin typeface="楷体" pitchFamily="49" charset="-122"/>
              <a:ea typeface="楷体" pitchFamily="49" charset="-122"/>
            </a:endParaRPr>
          </a:p>
          <a:p>
            <a:pPr marL="36195" indent="0">
              <a:lnSpc>
                <a:spcPct val="150000"/>
              </a:lnSpc>
              <a:buFont typeface="Wingdings 2" pitchFamily="18" charset="2"/>
              <a:buNone/>
              <a:defRPr/>
            </a:pPr>
            <a:r>
              <a:rPr lang="zh-CN" altLang="en-US" sz="2000" dirty="0" smtClean="0">
                <a:latin typeface="楷体" pitchFamily="49" charset="-122"/>
                <a:ea typeface="楷体" pitchFamily="49" charset="-122"/>
              </a:rPr>
              <a:t>   发酵液粘度、密度</a:t>
            </a:r>
            <a:r>
              <a:rPr lang="zh-CN" altLang="en-US" sz="2000" dirty="0" smtClean="0">
                <a:ea typeface="楷体" pitchFamily="49" charset="-122"/>
              </a:rPr>
              <a:t>、</a:t>
            </a:r>
            <a:r>
              <a:rPr lang="en-US" altLang="zh-CN" sz="2000" dirty="0" smtClean="0">
                <a:ea typeface="楷体" pitchFamily="49" charset="-122"/>
              </a:rPr>
              <a:t>CO</a:t>
            </a:r>
            <a:r>
              <a:rPr lang="en-US" altLang="zh-CN" sz="1400" dirty="0" smtClean="0">
                <a:ea typeface="楷体" pitchFamily="49" charset="-122"/>
              </a:rPr>
              <a:t>2</a:t>
            </a:r>
            <a:r>
              <a:rPr lang="zh-CN" altLang="en-US" sz="2000" dirty="0" smtClean="0">
                <a:latin typeface="楷体" pitchFamily="49" charset="-122"/>
                <a:ea typeface="楷体" pitchFamily="49" charset="-122"/>
              </a:rPr>
              <a:t>等。</a:t>
            </a:r>
            <a:endParaRPr lang="en-US" altLang="zh-CN" sz="2000" dirty="0" smtClean="0">
              <a:latin typeface="楷体" pitchFamily="49" charset="-122"/>
              <a:ea typeface="楷体" pitchFamily="49" charset="-122"/>
            </a:endParaRPr>
          </a:p>
          <a:p>
            <a:pPr marL="36195" indent="0">
              <a:lnSpc>
                <a:spcPct val="150000"/>
              </a:lnSpc>
              <a:buFont typeface="Wingdings 2" pitchFamily="18" charset="2"/>
              <a:buNone/>
              <a:defRPr/>
            </a:pPr>
            <a:r>
              <a:rPr lang="zh-CN" altLang="en-US" sz="2400" dirty="0" smtClean="0">
                <a:latin typeface="楷体" pitchFamily="49" charset="-122"/>
                <a:ea typeface="楷体" pitchFamily="49" charset="-122"/>
              </a:rPr>
              <a:t>  各种因素动态变化和交互影响</a:t>
            </a:r>
            <a:endParaRPr lang="en-US" altLang="zh-CN" sz="2400" dirty="0" smtClean="0">
              <a:latin typeface="楷体" pitchFamily="49" charset="-122"/>
              <a:ea typeface="楷体" pitchFamily="49" charset="-122"/>
            </a:endParaRPr>
          </a:p>
          <a:p>
            <a:pPr>
              <a:defRPr/>
            </a:pPr>
            <a:endParaRPr lang="zh-CN" altLang="en-US"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4" name="Rectangle 2"/>
          <p:cNvSpPr>
            <a:spLocks noGrp="1" noChangeArrowheads="1"/>
          </p:cNvSpPr>
          <p:nvPr>
            <p:ph idx="1"/>
          </p:nvPr>
        </p:nvSpPr>
        <p:spPr>
          <a:xfrm>
            <a:off x="900113" y="4581525"/>
            <a:ext cx="7696200" cy="1079500"/>
          </a:xfrm>
        </p:spPr>
        <p:txBody>
          <a:bodyPr>
            <a:normAutofit fontScale="92500" lnSpcReduction="20000"/>
          </a:bodyPr>
          <a:lstStyle/>
          <a:p>
            <a:pPr marL="420370" indent="-384175" algn="ctr" eaLnBrk="1" fontAlgn="auto" hangingPunct="1">
              <a:lnSpc>
                <a:spcPct val="120000"/>
              </a:lnSpc>
              <a:spcAft>
                <a:spcPts val="0"/>
              </a:spcAft>
              <a:buFont typeface="Wingdings" pitchFamily="2" charset="2"/>
              <a:buNone/>
              <a:defRPr/>
            </a:pPr>
            <a:r>
              <a:rPr lang="zh-CN" altLang="en-US" b="1" dirty="0" smtClean="0">
                <a:latin typeface="Times New Roman" pitchFamily="18" charset="0"/>
                <a:ea typeface="华文楷体" panose="02010600040101010101" pitchFamily="2" charset="-122"/>
              </a:rPr>
              <a:t>四环素生物合成过程中系列参数的动态变化过程</a:t>
            </a:r>
            <a:endParaRPr lang="zh-CN" altLang="en-US" b="1" dirty="0" smtClean="0">
              <a:latin typeface="Times New Roman" pitchFamily="18" charset="0"/>
              <a:ea typeface="华文楷体" panose="02010600040101010101" pitchFamily="2" charset="-122"/>
            </a:endParaRPr>
          </a:p>
          <a:p>
            <a:pPr marL="420370" indent="-384175" algn="ctr" eaLnBrk="1" fontAlgn="auto" hangingPunct="1">
              <a:lnSpc>
                <a:spcPct val="120000"/>
              </a:lnSpc>
              <a:spcAft>
                <a:spcPts val="0"/>
              </a:spcAft>
              <a:buFont typeface="Wingdings" pitchFamily="2" charset="2"/>
              <a:buNone/>
              <a:defRPr/>
            </a:pPr>
            <a:r>
              <a:rPr lang="en-US" altLang="zh-CN" b="1" dirty="0" smtClean="0">
                <a:latin typeface="Times New Roman" pitchFamily="18" charset="0"/>
                <a:ea typeface="华文楷体" panose="02010600040101010101" pitchFamily="2" charset="-122"/>
              </a:rPr>
              <a:t>1</a:t>
            </a:r>
            <a:r>
              <a:rPr lang="zh-CN" altLang="en-US" b="1" dirty="0" smtClean="0">
                <a:latin typeface="Times New Roman" pitchFamily="18" charset="0"/>
                <a:ea typeface="华文楷体" panose="02010600040101010101" pitchFamily="2" charset="-122"/>
              </a:rPr>
              <a:t>：效价；</a:t>
            </a:r>
            <a:r>
              <a:rPr lang="en-US" altLang="zh-CN" b="1" dirty="0" smtClean="0">
                <a:latin typeface="Times New Roman" pitchFamily="18" charset="0"/>
                <a:ea typeface="华文楷体" panose="02010600040101010101" pitchFamily="2" charset="-122"/>
              </a:rPr>
              <a:t>2</a:t>
            </a:r>
            <a:r>
              <a:rPr lang="zh-CN" altLang="en-US" b="1" dirty="0" smtClean="0">
                <a:latin typeface="Times New Roman" pitchFamily="18" charset="0"/>
                <a:ea typeface="华文楷体" panose="02010600040101010101" pitchFamily="2" charset="-122"/>
              </a:rPr>
              <a:t>：呼吸强度；</a:t>
            </a:r>
            <a:r>
              <a:rPr lang="en-US" altLang="zh-CN" b="1" dirty="0" smtClean="0">
                <a:latin typeface="Times New Roman" pitchFamily="18" charset="0"/>
                <a:ea typeface="华文楷体" panose="02010600040101010101" pitchFamily="2" charset="-122"/>
              </a:rPr>
              <a:t>3</a:t>
            </a:r>
            <a:r>
              <a:rPr lang="zh-CN" altLang="en-US" b="1" dirty="0" smtClean="0">
                <a:latin typeface="Times New Roman" pitchFamily="18" charset="0"/>
                <a:ea typeface="华文楷体" panose="02010600040101010101" pitchFamily="2" charset="-122"/>
              </a:rPr>
              <a:t>：生物热；</a:t>
            </a:r>
            <a:r>
              <a:rPr lang="en-US" altLang="zh-CN" b="1" dirty="0" smtClean="0">
                <a:latin typeface="Times New Roman" pitchFamily="18" charset="0"/>
                <a:ea typeface="华文楷体" panose="02010600040101010101" pitchFamily="2" charset="-122"/>
              </a:rPr>
              <a:t>4</a:t>
            </a:r>
            <a:r>
              <a:rPr lang="zh-CN" altLang="en-US" b="1" dirty="0" smtClean="0">
                <a:latin typeface="Times New Roman" pitchFamily="18" charset="0"/>
                <a:ea typeface="华文楷体" panose="02010600040101010101" pitchFamily="2" charset="-122"/>
              </a:rPr>
              <a:t>：糖浓度</a:t>
            </a:r>
            <a:endParaRPr lang="zh-CN" altLang="en-US" b="1" dirty="0" smtClean="0">
              <a:latin typeface="Times New Roman" pitchFamily="18" charset="0"/>
              <a:ea typeface="华文楷体" panose="02010600040101010101" pitchFamily="2" charset="-122"/>
            </a:endParaRPr>
          </a:p>
        </p:txBody>
      </p:sp>
      <p:pic>
        <p:nvPicPr>
          <p:cNvPr id="1771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3063" y="785813"/>
            <a:ext cx="6408737"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177155"/>
                                        </p:tgtEl>
                                        <p:attrNameLst>
                                          <p:attrName>style.visibility</p:attrName>
                                        </p:attrNameLst>
                                      </p:cBhvr>
                                      <p:to>
                                        <p:strVal val="visible"/>
                                      </p:to>
                                    </p:set>
                                    <p:anim to="" calcmode="lin" valueType="num">
                                      <p:cBhvr>
                                        <p:cTn id="7" dur="1" fill="hold"/>
                                        <p:tgtEl>
                                          <p:spTgt spid="177155"/>
                                        </p:tgtEl>
                                      </p:cBhvr>
                                    </p:anim>
                                  </p:childTnLst>
                                </p:cTn>
                              </p:par>
                            </p:childTnLst>
                          </p:cTn>
                        </p:par>
                        <p:par>
                          <p:cTn id="8" fill="hold">
                            <p:stCondLst>
                              <p:cond delay="0"/>
                            </p:stCondLst>
                            <p:childTnLst>
                              <p:par>
                                <p:cTn id="9" presetID="18" presetClass="entr" presetSubtype="6" fill="hold" grpId="0" nodeType="afterEffect">
                                  <p:stCondLst>
                                    <p:cond delay="0"/>
                                  </p:stCondLst>
                                  <p:childTnLst>
                                    <p:set>
                                      <p:cBhvr>
                                        <p:cTn id="10" dur="1" fill="hold">
                                          <p:stCondLst>
                                            <p:cond delay="0"/>
                                          </p:stCondLst>
                                        </p:cTn>
                                        <p:tgtEl>
                                          <p:spTgt spid="177154">
                                            <p:txEl>
                                              <p:pRg st="0" end="0"/>
                                            </p:txEl>
                                          </p:spTgt>
                                        </p:tgtEl>
                                        <p:attrNameLst>
                                          <p:attrName>style.visibility</p:attrName>
                                        </p:attrNameLst>
                                      </p:cBhvr>
                                      <p:to>
                                        <p:strVal val="visible"/>
                                      </p:to>
                                    </p:set>
                                    <p:animEffect transition="in" filter="strips(downRight)">
                                      <p:cBhvr>
                                        <p:cTn id="11" dur="500"/>
                                        <p:tgtEl>
                                          <p:spTgt spid="177154">
                                            <p:txEl>
                                              <p:pRg st="0" end="0"/>
                                            </p:txEl>
                                          </p:spTgt>
                                        </p:tgtEl>
                                      </p:cBhvr>
                                    </p:animEffect>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177154">
                                            <p:txEl>
                                              <p:pRg st="1" end="1"/>
                                            </p:txEl>
                                          </p:spTgt>
                                        </p:tgtEl>
                                        <p:attrNameLst>
                                          <p:attrName>style.visibility</p:attrName>
                                        </p:attrNameLst>
                                      </p:cBhvr>
                                      <p:to>
                                        <p:strVal val="visible"/>
                                      </p:to>
                                    </p:set>
                                    <p:animEffect transition="in" filter="strips(downRight)">
                                      <p:cBhvr>
                                        <p:cTn id="15" dur="500"/>
                                        <p:tgtEl>
                                          <p:spTgt spid="1771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autoUpdateAnimBg="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78178" name="Object 2"/>
          <p:cNvGraphicFramePr>
            <a:graphicFrameLocks noChangeAspect="1"/>
          </p:cNvGraphicFramePr>
          <p:nvPr/>
        </p:nvGraphicFramePr>
        <p:xfrm>
          <a:off x="1979613" y="3500438"/>
          <a:ext cx="4421187" cy="893762"/>
        </p:xfrm>
        <a:graphic>
          <a:graphicData uri="http://schemas.openxmlformats.org/presentationml/2006/ole">
            <mc:AlternateContent xmlns:mc="http://schemas.openxmlformats.org/markup-compatibility/2006">
              <mc:Choice xmlns:v="urn:schemas-microsoft-com:vml" Requires="v">
                <p:oleObj spid="_x0000_s30747" name="公式" r:id="rId1" imgW="1435100" imgH="228600" progId="Equation.3">
                  <p:embed/>
                </p:oleObj>
              </mc:Choice>
              <mc:Fallback>
                <p:oleObj name="公式" r:id="rId1" imgW="1435100" imgH="2286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500438"/>
                        <a:ext cx="4421187" cy="893762"/>
                      </a:xfrm>
                      <a:prstGeom prst="rect">
                        <a:avLst/>
                      </a:prstGeom>
                      <a:solidFill>
                        <a:schemeClr val="bg2"/>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179" name="Text Box 3"/>
          <p:cNvSpPr txBox="1">
            <a:spLocks noChangeArrowheads="1"/>
          </p:cNvSpPr>
          <p:nvPr/>
        </p:nvSpPr>
        <p:spPr bwMode="auto">
          <a:xfrm>
            <a:off x="2124075" y="4941888"/>
            <a:ext cx="338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400" b="1">
                <a:ea typeface="华文楷体" panose="02010600040101010101" pitchFamily="2" charset="-122"/>
              </a:rPr>
              <a:t>3600——</a:t>
            </a:r>
            <a:r>
              <a:rPr kumimoji="1" lang="zh-CN" altLang="en-US" sz="2400" b="1">
                <a:ea typeface="华文楷体" panose="02010600040101010101" pitchFamily="2" charset="-122"/>
              </a:rPr>
              <a:t>热功当量</a:t>
            </a:r>
            <a:endParaRPr kumimoji="1" lang="zh-CN" altLang="en-US" sz="2400" b="1">
              <a:ea typeface="华文楷体" panose="02010600040101010101" pitchFamily="2" charset="-122"/>
            </a:endParaRPr>
          </a:p>
        </p:txBody>
      </p:sp>
      <p:sp>
        <p:nvSpPr>
          <p:cNvPr id="178180" name="Rectangle 4"/>
          <p:cNvSpPr>
            <a:spLocks noGrp="1" noChangeArrowheads="1"/>
          </p:cNvSpPr>
          <p:nvPr>
            <p:ph idx="1"/>
          </p:nvPr>
        </p:nvSpPr>
        <p:spPr>
          <a:xfrm>
            <a:off x="1042988" y="1773238"/>
            <a:ext cx="6961187" cy="1296987"/>
          </a:xfrm>
        </p:spPr>
        <p:txBody>
          <a:bodyPr>
            <a:normAutofit fontScale="92500" lnSpcReduction="10000"/>
          </a:bodyPr>
          <a:lstStyle/>
          <a:p>
            <a:pPr marL="420370" indent="-384175" eaLnBrk="1" fontAlgn="auto" hangingPunct="1">
              <a:lnSpc>
                <a:spcPct val="150000"/>
              </a:lnSpc>
              <a:spcBef>
                <a:spcPct val="50000"/>
              </a:spcBef>
              <a:spcAft>
                <a:spcPts val="0"/>
              </a:spcAft>
              <a:buFont typeface="Wingdings" pitchFamily="2" charset="2"/>
              <a:buNone/>
              <a:defRPr/>
            </a:pPr>
            <a:r>
              <a:rPr lang="zh-CN" altLang="en-US" b="1" spc="300" dirty="0" smtClean="0">
                <a:solidFill>
                  <a:srgbClr val="FFFF00"/>
                </a:solidFill>
                <a:latin typeface="Times New Roman" pitchFamily="18" charset="0"/>
                <a:ea typeface="华文楷体" panose="02010600040101010101" pitchFamily="2" charset="-122"/>
              </a:rPr>
              <a:t>搅拌热</a:t>
            </a:r>
            <a:r>
              <a:rPr lang="en-US" altLang="zh-CN" b="1" dirty="0" smtClean="0">
                <a:latin typeface="Times New Roman" pitchFamily="18" charset="0"/>
                <a:ea typeface="华文楷体" panose="02010600040101010101" pitchFamily="2" charset="-122"/>
              </a:rPr>
              <a:t>——</a:t>
            </a:r>
            <a:r>
              <a:rPr lang="zh-CN" altLang="en-US" b="1" spc="300" dirty="0" smtClean="0">
                <a:latin typeface="Times New Roman" pitchFamily="18" charset="0"/>
                <a:ea typeface="华文楷体" panose="02010600040101010101" pitchFamily="2" charset="-122"/>
              </a:rPr>
              <a:t>搅拌器转动引起的液体与设备之间摩擦所产生的热量。</a:t>
            </a:r>
            <a:endParaRPr lang="zh-CN" altLang="en-US" b="1" spc="300" dirty="0" smtClean="0">
              <a:latin typeface="Times New Roman" pitchFamily="18" charset="0"/>
              <a:ea typeface="华文楷体" panose="02010600040101010101" pitchFamily="2" charset="-122"/>
            </a:endParaRPr>
          </a:p>
        </p:txBody>
      </p:sp>
      <p:sp>
        <p:nvSpPr>
          <p:cNvPr id="30725" name="Rectangle 5"/>
          <p:cNvSpPr>
            <a:spLocks noChangeArrowheads="1"/>
          </p:cNvSpPr>
          <p:nvPr/>
        </p:nvSpPr>
        <p:spPr bwMode="auto">
          <a:xfrm>
            <a:off x="684213" y="692150"/>
            <a:ext cx="2233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b="1">
                <a:ea typeface="华文楷体" panose="02010600040101010101" pitchFamily="2" charset="-122"/>
              </a:rPr>
              <a:t>3</a:t>
            </a:r>
            <a:r>
              <a:rPr lang="zh-CN" altLang="en-US" sz="2800" b="1">
                <a:ea typeface="华文楷体" panose="02010600040101010101" pitchFamily="2" charset="-122"/>
              </a:rPr>
              <a:t>、搅拌热</a:t>
            </a:r>
            <a:endParaRPr lang="zh-CN" altLang="en-US" sz="2800" b="1">
              <a:ea typeface="华文楷体" panose="02010600040101010101" pitchFamily="2" charset="-122"/>
            </a:endParaRPr>
          </a:p>
        </p:txBody>
      </p:sp>
      <p:grpSp>
        <p:nvGrpSpPr>
          <p:cNvPr id="2" name="组合 1"/>
          <p:cNvGrpSpPr/>
          <p:nvPr/>
        </p:nvGrpSpPr>
        <p:grpSpPr>
          <a:xfrm>
            <a:off x="2401888" y="5292725"/>
            <a:ext cx="2581275" cy="644525"/>
            <a:chOff x="2401888" y="5292725"/>
            <a:chExt cx="2581275" cy="644525"/>
          </a:xfrm>
        </p:grpSpPr>
        <p:sp>
          <p:nvSpPr>
            <p:cNvPr id="30726" name="矩形 3"/>
            <p:cNvSpPr>
              <a:spLocks noChangeArrowheads="1"/>
            </p:cNvSpPr>
            <p:nvPr/>
          </p:nvSpPr>
          <p:spPr bwMode="auto">
            <a:xfrm>
              <a:off x="2401888" y="5292725"/>
              <a:ext cx="3984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l-GR" altLang="zh-CN" sz="3200"/>
                <a:t>η</a:t>
              </a:r>
              <a:endParaRPr lang="zh-CN" altLang="en-US" sz="3200"/>
            </a:p>
          </p:txBody>
        </p:sp>
        <p:sp>
          <p:nvSpPr>
            <p:cNvPr id="30727" name="矩形 4"/>
            <p:cNvSpPr>
              <a:spLocks noChangeArrowheads="1"/>
            </p:cNvSpPr>
            <p:nvPr/>
          </p:nvSpPr>
          <p:spPr bwMode="auto">
            <a:xfrm>
              <a:off x="2644775" y="5475288"/>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400" b="1" dirty="0">
                  <a:ea typeface="华文楷体" panose="02010600040101010101" pitchFamily="2" charset="-122"/>
                </a:rPr>
                <a:t>——</a:t>
              </a:r>
              <a:r>
                <a:rPr kumimoji="1" lang="zh-CN" altLang="en-US" sz="2400" b="1" dirty="0">
                  <a:ea typeface="华文楷体" panose="02010600040101010101" pitchFamily="2" charset="-122"/>
                </a:rPr>
                <a:t>功热转化率</a:t>
              </a:r>
              <a:endParaRPr kumimoji="1" lang="zh-CN" altLang="en-US" sz="2400" b="1" dirty="0">
                <a:ea typeface="华文楷体" panose="0201060004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8180">
                                            <p:txEl>
                                              <p:pRg st="0" end="0"/>
                                            </p:txEl>
                                          </p:spTgt>
                                        </p:tgtEl>
                                        <p:attrNameLst>
                                          <p:attrName>style.visibility</p:attrName>
                                        </p:attrNameLst>
                                      </p:cBhvr>
                                      <p:to>
                                        <p:strVal val="visible"/>
                                      </p:to>
                                    </p:set>
                                    <p:anim calcmode="lin" valueType="num">
                                      <p:cBhvr additive="base">
                                        <p:cTn id="7" dur="500" fill="hold"/>
                                        <p:tgtEl>
                                          <p:spTgt spid="17818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81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178178"/>
                                        </p:tgtEl>
                                        <p:attrNameLst>
                                          <p:attrName>style.visibility</p:attrName>
                                        </p:attrNameLst>
                                      </p:cBhvr>
                                      <p:to>
                                        <p:strVal val="visible"/>
                                      </p:to>
                                    </p:set>
                                    <p:anim calcmode="lin" valueType="num">
                                      <p:cBhvr additive="base">
                                        <p:cTn id="13" dur="500" fill="hold"/>
                                        <p:tgtEl>
                                          <p:spTgt spid="178178"/>
                                        </p:tgtEl>
                                        <p:attrNameLst>
                                          <p:attrName>ppt_x</p:attrName>
                                        </p:attrNameLst>
                                      </p:cBhvr>
                                      <p:tavLst>
                                        <p:tav tm="0">
                                          <p:val>
                                            <p:strVal val="0-#ppt_w/2"/>
                                          </p:val>
                                        </p:tav>
                                        <p:tav tm="100000">
                                          <p:val>
                                            <p:strVal val="#ppt_x"/>
                                          </p:val>
                                        </p:tav>
                                      </p:tavLst>
                                    </p:anim>
                                    <p:anim calcmode="lin" valueType="num">
                                      <p:cBhvr additive="base">
                                        <p:cTn id="14" dur="500" fill="hold"/>
                                        <p:tgtEl>
                                          <p:spTgt spid="17817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9" fill="hold" grpId="0" nodeType="afterEffect">
                                  <p:stCondLst>
                                    <p:cond delay="0"/>
                                  </p:stCondLst>
                                  <p:childTnLst>
                                    <p:set>
                                      <p:cBhvr>
                                        <p:cTn id="17" dur="1" fill="hold">
                                          <p:stCondLst>
                                            <p:cond delay="0"/>
                                          </p:stCondLst>
                                        </p:cTn>
                                        <p:tgtEl>
                                          <p:spTgt spid="178179"/>
                                        </p:tgtEl>
                                        <p:attrNameLst>
                                          <p:attrName>style.visibility</p:attrName>
                                        </p:attrNameLst>
                                      </p:cBhvr>
                                      <p:to>
                                        <p:strVal val="visible"/>
                                      </p:to>
                                    </p:set>
                                    <p:anim calcmode="lin" valueType="num">
                                      <p:cBhvr additive="base">
                                        <p:cTn id="18" dur="500" fill="hold"/>
                                        <p:tgtEl>
                                          <p:spTgt spid="178179"/>
                                        </p:tgtEl>
                                        <p:attrNameLst>
                                          <p:attrName>ppt_x</p:attrName>
                                        </p:attrNameLst>
                                      </p:cBhvr>
                                      <p:tavLst>
                                        <p:tav tm="0">
                                          <p:val>
                                            <p:strVal val="0-#ppt_w/2"/>
                                          </p:val>
                                        </p:tav>
                                        <p:tav tm="100000">
                                          <p:val>
                                            <p:strVal val="#ppt_x"/>
                                          </p:val>
                                        </p:tav>
                                      </p:tavLst>
                                    </p:anim>
                                    <p:anim calcmode="lin" valueType="num">
                                      <p:cBhvr additive="base">
                                        <p:cTn id="19" dur="500" fill="hold"/>
                                        <p:tgtEl>
                                          <p:spTgt spid="178179"/>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autoUpdateAnimBg="0"/>
      <p:bldP spid="178180"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4" name="Rectangle 4"/>
          <p:cNvSpPr>
            <a:spLocks noGrp="1" noChangeArrowheads="1"/>
          </p:cNvSpPr>
          <p:nvPr>
            <p:ph idx="1"/>
          </p:nvPr>
        </p:nvSpPr>
        <p:spPr>
          <a:xfrm>
            <a:off x="900113" y="2205038"/>
            <a:ext cx="7129462" cy="2303462"/>
          </a:xfrm>
        </p:spPr>
        <p:txBody>
          <a:bodyPr>
            <a:normAutofit fontScale="92500" lnSpcReduction="10000"/>
          </a:bodyPr>
          <a:lstStyle/>
          <a:p>
            <a:pPr marL="420370" indent="-384175" eaLnBrk="1" fontAlgn="auto" hangingPunct="1">
              <a:lnSpc>
                <a:spcPct val="170000"/>
              </a:lnSpc>
              <a:spcBef>
                <a:spcPct val="50000"/>
              </a:spcBef>
              <a:spcAft>
                <a:spcPts val="0"/>
              </a:spcAft>
              <a:buFont typeface="Wingdings" pitchFamily="2" charset="2"/>
              <a:buNone/>
              <a:defRPr/>
            </a:pPr>
            <a:r>
              <a:rPr lang="zh-CN" altLang="en-US" sz="3300" b="1" spc="300" dirty="0" smtClean="0">
                <a:solidFill>
                  <a:srgbClr val="FFFF00"/>
                </a:solidFill>
                <a:latin typeface="Times New Roman" pitchFamily="18" charset="0"/>
                <a:ea typeface="华文楷体" panose="02010600040101010101" pitchFamily="2" charset="-122"/>
              </a:rPr>
              <a:t>蒸发热</a:t>
            </a:r>
            <a:r>
              <a:rPr lang="en-US" altLang="zh-CN" b="1" dirty="0" smtClean="0">
                <a:latin typeface="Times New Roman" pitchFamily="18" charset="0"/>
                <a:ea typeface="华文楷体" panose="02010600040101010101" pitchFamily="2" charset="-122"/>
              </a:rPr>
              <a:t>——</a:t>
            </a:r>
            <a:r>
              <a:rPr lang="zh-CN" altLang="en-US" b="1" dirty="0" smtClean="0">
                <a:latin typeface="Times New Roman" pitchFamily="18" charset="0"/>
                <a:ea typeface="华文楷体" panose="02010600040101010101" pitchFamily="2" charset="-122"/>
              </a:rPr>
              <a:t>空气进入发酵罐后，和发酵液广泛接触进行热交换。同时必然会引起水分的蒸发；蒸发所需的热量即为蒸发热。 </a:t>
            </a:r>
            <a:endParaRPr lang="zh-CN" altLang="en-US" b="1" dirty="0" smtClean="0">
              <a:latin typeface="Times New Roman" pitchFamily="18" charset="0"/>
              <a:ea typeface="华文楷体" panose="02010600040101010101" pitchFamily="2" charset="-122"/>
            </a:endParaRPr>
          </a:p>
        </p:txBody>
      </p:sp>
      <p:sp>
        <p:nvSpPr>
          <p:cNvPr id="31747" name="Rectangle 5"/>
          <p:cNvSpPr>
            <a:spLocks noChangeArrowheads="1"/>
          </p:cNvSpPr>
          <p:nvPr/>
        </p:nvSpPr>
        <p:spPr bwMode="auto">
          <a:xfrm>
            <a:off x="900113" y="908050"/>
            <a:ext cx="2160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b="1">
                <a:ea typeface="华文楷体" panose="02010600040101010101" pitchFamily="2" charset="-122"/>
              </a:rPr>
              <a:t>4</a:t>
            </a:r>
            <a:r>
              <a:rPr lang="zh-CN" altLang="en-US" sz="2800" b="1">
                <a:ea typeface="华文楷体" panose="02010600040101010101" pitchFamily="2" charset="-122"/>
              </a:rPr>
              <a:t>、蒸发热</a:t>
            </a:r>
            <a:endParaRPr lang="zh-CN" altLang="en-US" sz="2800" b="1">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79204">
                                            <p:txEl>
                                              <p:pRg st="0" end="0"/>
                                            </p:txEl>
                                          </p:spTgt>
                                        </p:tgtEl>
                                        <p:attrNameLst>
                                          <p:attrName>style.visibility</p:attrName>
                                        </p:attrNameLst>
                                      </p:cBhvr>
                                      <p:to>
                                        <p:strVal val="visible"/>
                                      </p:to>
                                    </p:set>
                                    <p:anim calcmode="lin" valueType="num">
                                      <p:cBhvr additive="base">
                                        <p:cTn id="7" dur="500" fill="hold"/>
                                        <p:tgtEl>
                                          <p:spTgt spid="17920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920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4"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p:cNvSpPr>
            <a:spLocks noGrp="1" noChangeArrowheads="1"/>
          </p:cNvSpPr>
          <p:nvPr>
            <p:ph idx="1"/>
          </p:nvPr>
        </p:nvSpPr>
        <p:spPr>
          <a:xfrm>
            <a:off x="1357313" y="2071688"/>
            <a:ext cx="7358062" cy="2293937"/>
          </a:xfrm>
        </p:spPr>
        <p:txBody>
          <a:bodyPr>
            <a:normAutofit fontScale="92500"/>
          </a:bodyPr>
          <a:lstStyle/>
          <a:p>
            <a:pPr marL="420370" indent="-384175" eaLnBrk="1" fontAlgn="auto" hangingPunct="1">
              <a:lnSpc>
                <a:spcPct val="170000"/>
              </a:lnSpc>
              <a:spcBef>
                <a:spcPct val="50000"/>
              </a:spcBef>
              <a:spcAft>
                <a:spcPts val="0"/>
              </a:spcAft>
              <a:buFont typeface="Wingdings" pitchFamily="2" charset="2"/>
              <a:buNone/>
              <a:defRPr/>
            </a:pPr>
            <a:r>
              <a:rPr lang="zh-CN" altLang="en-US" b="1" spc="300" dirty="0" smtClean="0">
                <a:solidFill>
                  <a:srgbClr val="FFFF00"/>
                </a:solidFill>
                <a:latin typeface="Times New Roman" pitchFamily="18" charset="0"/>
                <a:ea typeface="华文楷体" panose="02010600040101010101" pitchFamily="2" charset="-122"/>
              </a:rPr>
              <a:t>辐射热</a:t>
            </a:r>
            <a:r>
              <a:rPr lang="en-US" altLang="zh-CN" b="1" dirty="0" smtClean="0">
                <a:latin typeface="Times New Roman" pitchFamily="18" charset="0"/>
                <a:ea typeface="华文楷体" panose="02010600040101010101" pitchFamily="2" charset="-122"/>
              </a:rPr>
              <a:t>——</a:t>
            </a:r>
            <a:r>
              <a:rPr lang="zh-CN" altLang="en-US" b="1" dirty="0" smtClean="0">
                <a:latin typeface="Times New Roman" pitchFamily="18" charset="0"/>
                <a:ea typeface="华文楷体" panose="02010600040101010101" pitchFamily="2" charset="-122"/>
              </a:rPr>
              <a:t>由于罐外壁和大气间的温度差异而使发酵液中的部分热能通过罐体向大气辐射的热量。一般不超过发酵热的</a:t>
            </a:r>
            <a:r>
              <a:rPr lang="en-US" altLang="zh-CN" b="1" dirty="0" smtClean="0">
                <a:latin typeface="Times New Roman" pitchFamily="18" charset="0"/>
                <a:ea typeface="华文楷体" panose="02010600040101010101" pitchFamily="2" charset="-122"/>
              </a:rPr>
              <a:t>5%</a:t>
            </a:r>
            <a:r>
              <a:rPr lang="zh-CN" altLang="en-US" b="1" dirty="0" smtClean="0">
                <a:latin typeface="Times New Roman" pitchFamily="18" charset="0"/>
                <a:ea typeface="华文楷体" panose="02010600040101010101" pitchFamily="2" charset="-122"/>
              </a:rPr>
              <a:t>。 </a:t>
            </a:r>
            <a:endParaRPr lang="zh-CN" altLang="en-US" b="1" dirty="0" smtClean="0">
              <a:latin typeface="Times New Roman" pitchFamily="18" charset="0"/>
              <a:ea typeface="华文楷体" panose="02010600040101010101" pitchFamily="2" charset="-122"/>
            </a:endParaRPr>
          </a:p>
        </p:txBody>
      </p:sp>
      <p:sp>
        <p:nvSpPr>
          <p:cNvPr id="180227" name="Rectangle 3"/>
          <p:cNvSpPr>
            <a:spLocks noChangeArrowheads="1"/>
          </p:cNvSpPr>
          <p:nvPr/>
        </p:nvSpPr>
        <p:spPr bwMode="auto">
          <a:xfrm>
            <a:off x="1187450" y="4797425"/>
            <a:ext cx="5832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lnSpc>
                <a:spcPct val="120000"/>
              </a:lnSpc>
              <a:spcBef>
                <a:spcPct val="50000"/>
              </a:spcBef>
              <a:buClr>
                <a:schemeClr val="tx1"/>
              </a:buClr>
              <a:buFont typeface="Wingdings" pitchFamily="2" charset="2"/>
              <a:buChar char="§"/>
            </a:pPr>
            <a:r>
              <a:rPr kumimoji="1" lang="en-US" altLang="zh-CN" sz="2800" b="1">
                <a:solidFill>
                  <a:srgbClr val="FFFF00"/>
                </a:solidFill>
                <a:ea typeface="楷体_GB2312" pitchFamily="49" charset="-122"/>
              </a:rPr>
              <a:t>  </a:t>
            </a:r>
            <a:r>
              <a:rPr kumimoji="1" lang="zh-CN" altLang="en-US" sz="3200" b="1">
                <a:solidFill>
                  <a:srgbClr val="FFFF00"/>
                </a:solidFill>
                <a:ea typeface="华文楷体" panose="02010600040101010101" pitchFamily="2" charset="-122"/>
              </a:rPr>
              <a:t>辐射热取决于罐内外的温差。</a:t>
            </a:r>
            <a:endParaRPr kumimoji="1" lang="zh-CN" altLang="en-US" sz="3200" b="1">
              <a:solidFill>
                <a:srgbClr val="FFFF00"/>
              </a:solidFill>
              <a:ea typeface="华文楷体" panose="02010600040101010101" pitchFamily="2" charset="-122"/>
            </a:endParaRPr>
          </a:p>
        </p:txBody>
      </p:sp>
      <p:sp>
        <p:nvSpPr>
          <p:cNvPr id="32772" name="Rectangle 4"/>
          <p:cNvSpPr>
            <a:spLocks noChangeArrowheads="1"/>
          </p:cNvSpPr>
          <p:nvPr/>
        </p:nvSpPr>
        <p:spPr bwMode="auto">
          <a:xfrm>
            <a:off x="755650" y="836613"/>
            <a:ext cx="223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b="1">
                <a:ea typeface="华文楷体" panose="02010600040101010101" pitchFamily="2" charset="-122"/>
              </a:rPr>
              <a:t>5</a:t>
            </a:r>
            <a:r>
              <a:rPr lang="zh-CN" altLang="en-US" sz="2800" b="1">
                <a:ea typeface="华文楷体" panose="02010600040101010101" pitchFamily="2" charset="-122"/>
              </a:rPr>
              <a:t>、辐射热</a:t>
            </a:r>
            <a:endParaRPr lang="zh-CN" altLang="en-US" sz="2800" b="1">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0226">
                                            <p:txEl>
                                              <p:pRg st="0" end="0"/>
                                            </p:txEl>
                                          </p:spTgt>
                                        </p:tgtEl>
                                        <p:attrNameLst>
                                          <p:attrName>style.visibility</p:attrName>
                                        </p:attrNameLst>
                                      </p:cBhvr>
                                      <p:to>
                                        <p:strVal val="visible"/>
                                      </p:to>
                                    </p:set>
                                    <p:anim calcmode="lin" valueType="num">
                                      <p:cBhvr additive="base">
                                        <p:cTn id="7" dur="500" fill="hold"/>
                                        <p:tgtEl>
                                          <p:spTgt spid="18022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02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0227"/>
                                        </p:tgtEl>
                                        <p:attrNameLst>
                                          <p:attrName>style.visibility</p:attrName>
                                        </p:attrNameLst>
                                      </p:cBhvr>
                                      <p:to>
                                        <p:strVal val="visible"/>
                                      </p:to>
                                    </p:set>
                                    <p:anim calcmode="lin" valueType="num">
                                      <p:cBhvr additive="base">
                                        <p:cTn id="13" dur="500" fill="hold"/>
                                        <p:tgtEl>
                                          <p:spTgt spid="180227"/>
                                        </p:tgtEl>
                                        <p:attrNameLst>
                                          <p:attrName>ppt_x</p:attrName>
                                        </p:attrNameLst>
                                      </p:cBhvr>
                                      <p:tavLst>
                                        <p:tav tm="0">
                                          <p:val>
                                            <p:strVal val="1+#ppt_w/2"/>
                                          </p:val>
                                        </p:tav>
                                        <p:tav tm="100000">
                                          <p:val>
                                            <p:strVal val="#ppt_x"/>
                                          </p:val>
                                        </p:tav>
                                      </p:tavLst>
                                    </p:anim>
                                    <p:anim calcmode="lin" valueType="num">
                                      <p:cBhvr additive="base">
                                        <p:cTn id="14" dur="500" fill="hold"/>
                                        <p:tgtEl>
                                          <p:spTgt spid="1802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build="p"/>
      <p:bldP spid="1802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059113" y="495300"/>
            <a:ext cx="3457575" cy="762000"/>
          </a:xfrm>
        </p:spPr>
        <p:txBody>
          <a:bodyPr/>
          <a:lstStyle/>
          <a:p>
            <a:r>
              <a:rPr lang="zh-CN" altLang="en-US" sz="4000" b="1" smtClean="0">
                <a:solidFill>
                  <a:schemeClr val="hlink"/>
                </a:solidFill>
                <a:latin typeface="楷体" pitchFamily="49" charset="-122"/>
                <a:ea typeface="楷体" pitchFamily="49" charset="-122"/>
              </a:rPr>
              <a:t>搅拌器的型式</a:t>
            </a:r>
            <a:endParaRPr lang="zh-CN" altLang="en-US" sz="4000" b="1" smtClean="0">
              <a:solidFill>
                <a:schemeClr val="hlink"/>
              </a:solidFill>
              <a:latin typeface="楷体" pitchFamily="49" charset="-122"/>
              <a:ea typeface="楷体" pitchFamily="49" charset="-122"/>
            </a:endParaRPr>
          </a:p>
        </p:txBody>
      </p:sp>
      <p:sp>
        <p:nvSpPr>
          <p:cNvPr id="33795" name="Rectangle 4"/>
          <p:cNvSpPr>
            <a:spLocks noChangeArrowheads="1"/>
          </p:cNvSpPr>
          <p:nvPr/>
        </p:nvSpPr>
        <p:spPr bwMode="auto">
          <a:xfrm>
            <a:off x="3929063"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33796" name="Picture 5" descr="http://www.zcce.com/images/product/h1.jpg"/>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2863850" y="1841500"/>
            <a:ext cx="26670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6"/>
          <p:cNvSpPr>
            <a:spLocks noChangeArrowheads="1"/>
          </p:cNvSpPr>
          <p:nvPr/>
        </p:nvSpPr>
        <p:spPr bwMode="auto">
          <a:xfrm>
            <a:off x="3867150" y="2962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33798" name="Picture 7" descr="http://www.zcce.com/images/product/h7.jpg"/>
          <p:cNvPicPr>
            <a:picLocks noChangeAspect="1" noChangeArrowheads="1"/>
          </p:cNvPicPr>
          <p:nvPr/>
        </p:nvPicPr>
        <p:blipFill>
          <a:blip r:embed="rId3" r:link="rId4">
            <a:extLst>
              <a:ext uri="{28A0092B-C50C-407E-A947-70E740481C1C}">
                <a14:useLocalDpi xmlns:a14="http://schemas.microsoft.com/office/drawing/2010/main" val="0"/>
              </a:ext>
            </a:extLst>
          </a:blip>
          <a:srcRect r="8403"/>
          <a:stretch>
            <a:fillRect/>
          </a:stretch>
        </p:blipFill>
        <p:spPr bwMode="auto">
          <a:xfrm>
            <a:off x="2878138" y="3784600"/>
            <a:ext cx="2652712"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Rectangle 8"/>
          <p:cNvSpPr>
            <a:spLocks noChangeArrowheads="1"/>
          </p:cNvSpPr>
          <p:nvPr/>
        </p:nvSpPr>
        <p:spPr bwMode="auto">
          <a:xfrm>
            <a:off x="3924300" y="3048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33800" name="Picture 9" descr="http://www.zcce.com/images/product/h4.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702300" y="1841500"/>
            <a:ext cx="29273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Rectangle 10"/>
          <p:cNvSpPr>
            <a:spLocks noChangeArrowheads="1"/>
          </p:cNvSpPr>
          <p:nvPr/>
        </p:nvSpPr>
        <p:spPr bwMode="auto">
          <a:xfrm>
            <a:off x="4019550" y="2514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33802" name="Picture 11" descr="http://www.zcce.com/images/product/h9.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28638" y="1843088"/>
            <a:ext cx="2171700" cy="3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3" name="Rectangle 12"/>
          <p:cNvSpPr>
            <a:spLocks noChangeArrowheads="1"/>
          </p:cNvSpPr>
          <p:nvPr/>
        </p:nvSpPr>
        <p:spPr bwMode="auto">
          <a:xfrm>
            <a:off x="3919538" y="2919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33804" name="Picture 13" descr="http://www.zcce.com/images/product/h5.jpg"/>
          <p:cNvPicPr>
            <a:picLocks noChangeAspect="1" noChangeArrowheads="1"/>
          </p:cNvPicPr>
          <p:nvPr/>
        </p:nvPicPr>
        <p:blipFill>
          <a:blip r:embed="rId9" r:link="rId10">
            <a:extLst>
              <a:ext uri="{28A0092B-C50C-407E-A947-70E740481C1C}">
                <a14:useLocalDpi xmlns:a14="http://schemas.microsoft.com/office/drawing/2010/main" val="0"/>
              </a:ext>
            </a:extLst>
          </a:blip>
          <a:srcRect/>
          <a:stretch>
            <a:fillRect/>
          </a:stretch>
        </p:blipFill>
        <p:spPr bwMode="auto">
          <a:xfrm>
            <a:off x="5702300" y="3784600"/>
            <a:ext cx="292735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ChangeArrowheads="1"/>
          </p:cNvSpPr>
          <p:nvPr/>
        </p:nvSpPr>
        <p:spPr bwMode="auto">
          <a:xfrm>
            <a:off x="0" y="533400"/>
            <a:ext cx="2590800" cy="533400"/>
          </a:xfrm>
          <a:prstGeom prst="homePlate">
            <a:avLst>
              <a:gd name="adj" fmla="val 65144"/>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a:solidFill>
                  <a:schemeClr val="bg1"/>
                </a:solidFill>
              </a:rPr>
              <a:t>搅拌器的分类</a:t>
            </a:r>
            <a:endParaRPr lang="zh-CN" altLang="en-US" sz="2800" b="1">
              <a:solidFill>
                <a:schemeClr val="bg1"/>
              </a:solidFill>
            </a:endParaRPr>
          </a:p>
        </p:txBody>
      </p:sp>
      <p:sp>
        <p:nvSpPr>
          <p:cNvPr id="139268" name="AutoShape 4"/>
          <p:cNvSpPr>
            <a:spLocks noChangeArrowheads="1"/>
          </p:cNvSpPr>
          <p:nvPr/>
        </p:nvSpPr>
        <p:spPr bwMode="auto">
          <a:xfrm>
            <a:off x="2514600" y="1400175"/>
            <a:ext cx="2438400" cy="533400"/>
          </a:xfrm>
          <a:prstGeom prst="roundRect">
            <a:avLst>
              <a:gd name="adj" fmla="val 16667"/>
            </a:avLst>
          </a:prstGeom>
          <a:solidFill>
            <a:schemeClr val="accent2">
              <a:lumMod val="60000"/>
              <a:lumOff val="40000"/>
            </a:schemeClr>
          </a:solidFill>
          <a:ln w="9525">
            <a:noFill/>
            <a:round/>
          </a:ln>
          <a:effectLst/>
        </p:spPr>
        <p:txBody>
          <a:bodyPr wrap="none" anchor="ctr"/>
          <a:lstStyle/>
          <a:p>
            <a:pPr algn="ctr">
              <a:defRPr/>
            </a:pPr>
            <a:r>
              <a:rPr lang="zh-CN" altLang="en-US" sz="2400" b="1" dirty="0">
                <a:solidFill>
                  <a:schemeClr val="bg2"/>
                </a:solidFill>
              </a:rPr>
              <a:t>按流体流动形态</a:t>
            </a:r>
            <a:endParaRPr lang="zh-CN" altLang="en-US" sz="2400" b="1" dirty="0">
              <a:solidFill>
                <a:schemeClr val="bg2"/>
              </a:solidFill>
            </a:endParaRPr>
          </a:p>
        </p:txBody>
      </p:sp>
      <p:sp>
        <p:nvSpPr>
          <p:cNvPr id="139269" name="AutoShape 5"/>
          <p:cNvSpPr/>
          <p:nvPr/>
        </p:nvSpPr>
        <p:spPr bwMode="auto">
          <a:xfrm>
            <a:off x="5940425" y="812800"/>
            <a:ext cx="2190750" cy="503238"/>
          </a:xfrm>
          <a:prstGeom prst="accentBorderCallout2">
            <a:avLst>
              <a:gd name="adj1" fmla="val 22713"/>
              <a:gd name="adj2" fmla="val -3477"/>
              <a:gd name="adj3" fmla="val 22713"/>
              <a:gd name="adj4" fmla="val -20727"/>
              <a:gd name="adj5" fmla="val 124921"/>
              <a:gd name="adj6" fmla="val -38625"/>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rgbClr val="FFFF00"/>
                </a:solidFill>
              </a:rPr>
              <a:t>轴向流搅拌器</a:t>
            </a:r>
            <a:endParaRPr lang="zh-CN" altLang="en-US" sz="2400" b="1">
              <a:solidFill>
                <a:srgbClr val="FFFF00"/>
              </a:solidFill>
            </a:endParaRPr>
          </a:p>
        </p:txBody>
      </p:sp>
      <p:sp>
        <p:nvSpPr>
          <p:cNvPr id="139270" name="AutoShape 6"/>
          <p:cNvSpPr/>
          <p:nvPr/>
        </p:nvSpPr>
        <p:spPr bwMode="auto">
          <a:xfrm>
            <a:off x="5940425" y="1658938"/>
            <a:ext cx="2190750" cy="503237"/>
          </a:xfrm>
          <a:prstGeom prst="accentBorderCallout2">
            <a:avLst>
              <a:gd name="adj1" fmla="val 22713"/>
              <a:gd name="adj2" fmla="val -3477"/>
              <a:gd name="adj3" fmla="val 22713"/>
              <a:gd name="adj4" fmla="val -21523"/>
              <a:gd name="adj5" fmla="val 4417"/>
              <a:gd name="adj6" fmla="val -4021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rgbClr val="FFFF00"/>
                </a:solidFill>
              </a:rPr>
              <a:t>径向流搅拌器</a:t>
            </a:r>
            <a:endParaRPr lang="zh-CN" altLang="en-US" sz="2400" b="1">
              <a:solidFill>
                <a:srgbClr val="FFFF00"/>
              </a:solidFill>
            </a:endParaRPr>
          </a:p>
        </p:txBody>
      </p:sp>
      <p:sp>
        <p:nvSpPr>
          <p:cNvPr id="139271" name="AutoShape 7"/>
          <p:cNvSpPr/>
          <p:nvPr/>
        </p:nvSpPr>
        <p:spPr bwMode="auto">
          <a:xfrm>
            <a:off x="5940425" y="2420938"/>
            <a:ext cx="2190750" cy="503237"/>
          </a:xfrm>
          <a:prstGeom prst="accentBorderCallout2">
            <a:avLst>
              <a:gd name="adj1" fmla="val 22713"/>
              <a:gd name="adj2" fmla="val -3477"/>
              <a:gd name="adj3" fmla="val 22713"/>
              <a:gd name="adj4" fmla="val -20218"/>
              <a:gd name="adj5" fmla="val -111356"/>
              <a:gd name="adj6" fmla="val -37606"/>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rgbClr val="FFFF00"/>
                </a:solidFill>
              </a:rPr>
              <a:t>混合流搅拌器</a:t>
            </a:r>
            <a:endParaRPr lang="zh-CN" altLang="en-US" sz="2400" b="1">
              <a:solidFill>
                <a:srgbClr val="FFFF00"/>
              </a:solidFill>
            </a:endParaRPr>
          </a:p>
        </p:txBody>
      </p:sp>
      <p:sp>
        <p:nvSpPr>
          <p:cNvPr id="139273" name="AutoShape 9"/>
          <p:cNvSpPr>
            <a:spLocks noChangeArrowheads="1"/>
          </p:cNvSpPr>
          <p:nvPr/>
        </p:nvSpPr>
        <p:spPr bwMode="auto">
          <a:xfrm>
            <a:off x="538163" y="3514725"/>
            <a:ext cx="2743200" cy="533400"/>
          </a:xfrm>
          <a:prstGeom prst="roundRect">
            <a:avLst>
              <a:gd name="adj" fmla="val 16667"/>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chemeClr val="bg1"/>
                </a:solidFill>
              </a:rPr>
              <a:t>按搅拌器叶片结构</a:t>
            </a:r>
            <a:endParaRPr lang="zh-CN" altLang="en-US" sz="2400" b="1">
              <a:solidFill>
                <a:schemeClr val="bg1"/>
              </a:solidFill>
            </a:endParaRPr>
          </a:p>
        </p:txBody>
      </p:sp>
      <p:sp>
        <p:nvSpPr>
          <p:cNvPr id="139274" name="AutoShape 10"/>
          <p:cNvSpPr/>
          <p:nvPr/>
        </p:nvSpPr>
        <p:spPr bwMode="auto">
          <a:xfrm>
            <a:off x="4271963" y="2865438"/>
            <a:ext cx="914400" cy="503237"/>
          </a:xfrm>
          <a:prstGeom prst="accentBorderCallout2">
            <a:avLst>
              <a:gd name="adj1" fmla="val 22713"/>
              <a:gd name="adj2" fmla="val -8333"/>
              <a:gd name="adj3" fmla="val 22713"/>
              <a:gd name="adj4" fmla="val -49653"/>
              <a:gd name="adj5" fmla="val 124921"/>
              <a:gd name="adj6" fmla="val -9253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rgbClr val="FFC000"/>
                </a:solidFill>
              </a:rPr>
              <a:t>平叶</a:t>
            </a:r>
            <a:endParaRPr lang="zh-CN" altLang="en-US" sz="2400" b="1">
              <a:solidFill>
                <a:srgbClr val="FFC000"/>
              </a:solidFill>
            </a:endParaRPr>
          </a:p>
        </p:txBody>
      </p:sp>
      <p:sp>
        <p:nvSpPr>
          <p:cNvPr id="139275" name="AutoShape 11"/>
          <p:cNvSpPr/>
          <p:nvPr/>
        </p:nvSpPr>
        <p:spPr bwMode="auto">
          <a:xfrm>
            <a:off x="4271963" y="3773488"/>
            <a:ext cx="914400" cy="503237"/>
          </a:xfrm>
          <a:prstGeom prst="accentBorderCallout2">
            <a:avLst>
              <a:gd name="adj1" fmla="val 22713"/>
              <a:gd name="adj2" fmla="val -8333"/>
              <a:gd name="adj3" fmla="val 22713"/>
              <a:gd name="adj4" fmla="val -51565"/>
              <a:gd name="adj5" fmla="val 4417"/>
              <a:gd name="adj6" fmla="val -96356"/>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rgbClr val="FFC000"/>
                </a:solidFill>
              </a:rPr>
              <a:t>折叶</a:t>
            </a:r>
            <a:endParaRPr lang="zh-CN" altLang="en-US" sz="2400" b="1">
              <a:solidFill>
                <a:srgbClr val="FFC000"/>
              </a:solidFill>
            </a:endParaRPr>
          </a:p>
        </p:txBody>
      </p:sp>
      <p:sp>
        <p:nvSpPr>
          <p:cNvPr id="139276" name="AutoShape 12"/>
          <p:cNvSpPr/>
          <p:nvPr/>
        </p:nvSpPr>
        <p:spPr bwMode="auto">
          <a:xfrm>
            <a:off x="4271963" y="4581525"/>
            <a:ext cx="1524000" cy="503238"/>
          </a:xfrm>
          <a:prstGeom prst="accentBorderCallout2">
            <a:avLst>
              <a:gd name="adj1" fmla="val 22713"/>
              <a:gd name="adj2" fmla="val -5000"/>
              <a:gd name="adj3" fmla="val 22713"/>
              <a:gd name="adj4" fmla="val -29065"/>
              <a:gd name="adj5" fmla="val -111356"/>
              <a:gd name="adj6" fmla="val -54065"/>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rgbClr val="FFC000"/>
                </a:solidFill>
              </a:rPr>
              <a:t>螺旋面叶</a:t>
            </a:r>
            <a:endParaRPr lang="zh-CN" altLang="en-US" sz="2400" b="1">
              <a:solidFill>
                <a:srgbClr val="FFC000"/>
              </a:solidFill>
            </a:endParaRPr>
          </a:p>
        </p:txBody>
      </p:sp>
      <p:sp>
        <p:nvSpPr>
          <p:cNvPr id="139278" name="AutoShape 14"/>
          <p:cNvSpPr>
            <a:spLocks noChangeArrowheads="1"/>
          </p:cNvSpPr>
          <p:nvPr/>
        </p:nvSpPr>
        <p:spPr bwMode="auto">
          <a:xfrm>
            <a:off x="2416175" y="5637213"/>
            <a:ext cx="1981200" cy="533400"/>
          </a:xfrm>
          <a:prstGeom prst="roundRect">
            <a:avLst>
              <a:gd name="adj" fmla="val 16667"/>
            </a:avLst>
          </a:prstGeom>
          <a:solidFill>
            <a:srgbClr val="99FF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chemeClr val="bg2"/>
                </a:solidFill>
              </a:rPr>
              <a:t>按搅拌用途</a:t>
            </a:r>
            <a:endParaRPr lang="zh-CN" altLang="en-US" sz="2400" b="1">
              <a:solidFill>
                <a:schemeClr val="bg2"/>
              </a:solidFill>
            </a:endParaRPr>
          </a:p>
        </p:txBody>
      </p:sp>
      <p:sp>
        <p:nvSpPr>
          <p:cNvPr id="139279" name="AutoShape 15"/>
          <p:cNvSpPr/>
          <p:nvPr/>
        </p:nvSpPr>
        <p:spPr bwMode="auto">
          <a:xfrm>
            <a:off x="5387975" y="5408613"/>
            <a:ext cx="2743200" cy="503237"/>
          </a:xfrm>
          <a:prstGeom prst="accentBorderCallout2">
            <a:avLst>
              <a:gd name="adj1" fmla="val 22713"/>
              <a:gd name="adj2" fmla="val -2778"/>
              <a:gd name="adj3" fmla="val 22713"/>
              <a:gd name="adj4" fmla="val -17190"/>
              <a:gd name="adj5" fmla="val 81704"/>
              <a:gd name="adj6" fmla="val -3212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rgbClr val="99FF66"/>
                </a:solidFill>
              </a:rPr>
              <a:t>低粘流体用搅拌器</a:t>
            </a:r>
            <a:endParaRPr lang="zh-CN" altLang="en-US" sz="2400" b="1">
              <a:solidFill>
                <a:srgbClr val="99FF66"/>
              </a:solidFill>
            </a:endParaRPr>
          </a:p>
        </p:txBody>
      </p:sp>
      <p:sp>
        <p:nvSpPr>
          <p:cNvPr id="139280" name="AutoShape 16"/>
          <p:cNvSpPr/>
          <p:nvPr/>
        </p:nvSpPr>
        <p:spPr bwMode="auto">
          <a:xfrm>
            <a:off x="5387975" y="6094413"/>
            <a:ext cx="2743200" cy="503237"/>
          </a:xfrm>
          <a:prstGeom prst="accentBorderCallout2">
            <a:avLst>
              <a:gd name="adj1" fmla="val 22713"/>
              <a:gd name="adj2" fmla="val -2778"/>
              <a:gd name="adj3" fmla="val 22713"/>
              <a:gd name="adj4" fmla="val -17421"/>
              <a:gd name="adj5" fmla="val -9148"/>
              <a:gd name="adj6" fmla="val -32639"/>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solidFill>
                  <a:srgbClr val="99FF66"/>
                </a:solidFill>
              </a:rPr>
              <a:t>高粘流体用搅拌器</a:t>
            </a:r>
            <a:endParaRPr lang="zh-CN" altLang="en-US" sz="2400" b="1">
              <a:solidFill>
                <a:srgbClr val="99FF66"/>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9269"/>
                                        </p:tgtEl>
                                        <p:attrNameLst>
                                          <p:attrName>style.visibility</p:attrName>
                                        </p:attrNameLst>
                                      </p:cBhvr>
                                      <p:to>
                                        <p:strVal val="visible"/>
                                      </p:to>
                                    </p:set>
                                    <p:animEffect transition="in" filter="wipe(left)">
                                      <p:cBhvr>
                                        <p:cTn id="11" dur="500"/>
                                        <p:tgtEl>
                                          <p:spTgt spid="13926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39270"/>
                                        </p:tgtEl>
                                        <p:attrNameLst>
                                          <p:attrName>style.visibility</p:attrName>
                                        </p:attrNameLst>
                                      </p:cBhvr>
                                      <p:to>
                                        <p:strVal val="visible"/>
                                      </p:to>
                                    </p:set>
                                    <p:animEffect transition="in" filter="wipe(left)">
                                      <p:cBhvr>
                                        <p:cTn id="14" dur="500"/>
                                        <p:tgtEl>
                                          <p:spTgt spid="13927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39271"/>
                                        </p:tgtEl>
                                        <p:attrNameLst>
                                          <p:attrName>style.visibility</p:attrName>
                                        </p:attrNameLst>
                                      </p:cBhvr>
                                      <p:to>
                                        <p:strVal val="visible"/>
                                      </p:to>
                                    </p:set>
                                    <p:animEffect transition="in" filter="wipe(left)">
                                      <p:cBhvr>
                                        <p:cTn id="17" dur="500"/>
                                        <p:tgtEl>
                                          <p:spTgt spid="13927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927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9274"/>
                                        </p:tgtEl>
                                        <p:attrNameLst>
                                          <p:attrName>style.visibility</p:attrName>
                                        </p:attrNameLst>
                                      </p:cBhvr>
                                      <p:to>
                                        <p:strVal val="visible"/>
                                      </p:to>
                                    </p:set>
                                    <p:animEffect transition="in" filter="wipe(left)">
                                      <p:cBhvr>
                                        <p:cTn id="26" dur="500"/>
                                        <p:tgtEl>
                                          <p:spTgt spid="13927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39275"/>
                                        </p:tgtEl>
                                        <p:attrNameLst>
                                          <p:attrName>style.visibility</p:attrName>
                                        </p:attrNameLst>
                                      </p:cBhvr>
                                      <p:to>
                                        <p:strVal val="visible"/>
                                      </p:to>
                                    </p:set>
                                    <p:animEffect transition="in" filter="wipe(left)">
                                      <p:cBhvr>
                                        <p:cTn id="29" dur="500"/>
                                        <p:tgtEl>
                                          <p:spTgt spid="13927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39276"/>
                                        </p:tgtEl>
                                        <p:attrNameLst>
                                          <p:attrName>style.visibility</p:attrName>
                                        </p:attrNameLst>
                                      </p:cBhvr>
                                      <p:to>
                                        <p:strVal val="visible"/>
                                      </p:to>
                                    </p:set>
                                    <p:animEffect transition="in" filter="wipe(left)">
                                      <p:cBhvr>
                                        <p:cTn id="32" dur="500"/>
                                        <p:tgtEl>
                                          <p:spTgt spid="13927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92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9279"/>
                                        </p:tgtEl>
                                        <p:attrNameLst>
                                          <p:attrName>style.visibility</p:attrName>
                                        </p:attrNameLst>
                                      </p:cBhvr>
                                      <p:to>
                                        <p:strVal val="visible"/>
                                      </p:to>
                                    </p:set>
                                    <p:animEffect transition="in" filter="wipe(left)">
                                      <p:cBhvr>
                                        <p:cTn id="41" dur="500"/>
                                        <p:tgtEl>
                                          <p:spTgt spid="13927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39280"/>
                                        </p:tgtEl>
                                        <p:attrNameLst>
                                          <p:attrName>style.visibility</p:attrName>
                                        </p:attrNameLst>
                                      </p:cBhvr>
                                      <p:to>
                                        <p:strVal val="visible"/>
                                      </p:to>
                                    </p:set>
                                    <p:animEffect transition="in" filter="wipe(left)">
                                      <p:cBhvr>
                                        <p:cTn id="44" dur="500"/>
                                        <p:tgtEl>
                                          <p:spTgt spid="139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animBg="1"/>
      <p:bldP spid="139269" grpId="0" animBg="1"/>
      <p:bldP spid="139270" grpId="0" animBg="1"/>
      <p:bldP spid="139271" grpId="0" animBg="1"/>
      <p:bldP spid="139273" grpId="0" animBg="1"/>
      <p:bldP spid="139274" grpId="0" animBg="1"/>
      <p:bldP spid="139275" grpId="0" animBg="1"/>
      <p:bldP spid="139276" grpId="0" animBg="1"/>
      <p:bldP spid="139278" grpId="0" animBg="1"/>
      <p:bldP spid="139279" grpId="0" animBg="1"/>
      <p:bldP spid="13928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E:\贺华\化工设备课件7\3-12(3).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1000"/>
            <a:ext cx="9144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E:\贺华\教案与习题\过程设备设计课件\反应设备\8-23.GIF"/>
          <p:cNvPicPr>
            <a:picLocks noChangeAspect="1" noChangeArrowheads="1"/>
          </p:cNvPicPr>
          <p:nvPr/>
        </p:nvPicPr>
        <p:blipFill>
          <a:blip r:embed="rId1">
            <a:extLst>
              <a:ext uri="{28A0092B-C50C-407E-A947-70E740481C1C}">
                <a14:useLocalDpi xmlns:a14="http://schemas.microsoft.com/office/drawing/2010/main" val="0"/>
              </a:ext>
            </a:extLst>
          </a:blip>
          <a:srcRect l="2084" r="13080"/>
          <a:stretch>
            <a:fillRect/>
          </a:stretch>
        </p:blipFill>
        <p:spPr bwMode="auto">
          <a:xfrm>
            <a:off x="1104900" y="1397000"/>
            <a:ext cx="2503488"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p:cNvSpPr>
            <a:spLocks noChangeArrowheads="1"/>
          </p:cNvSpPr>
          <p:nvPr/>
        </p:nvSpPr>
        <p:spPr bwMode="auto">
          <a:xfrm>
            <a:off x="3929063"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36868" name="Picture 4" descr="http://www.zcce.com/images/product/h1.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067175" y="1397000"/>
            <a:ext cx="4321175"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AutoShape 5"/>
          <p:cNvSpPr>
            <a:spLocks noChangeArrowheads="1"/>
          </p:cNvSpPr>
          <p:nvPr/>
        </p:nvSpPr>
        <p:spPr bwMode="auto">
          <a:xfrm>
            <a:off x="4067175" y="4437063"/>
            <a:ext cx="4321175" cy="1963737"/>
          </a:xfrm>
          <a:prstGeom prst="roundRect">
            <a:avLst>
              <a:gd name="adj" fmla="val 16667"/>
            </a:avLst>
          </a:prstGeom>
          <a:solidFill>
            <a:srgbClr val="FF9900">
              <a:alpha val="74901"/>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pPr>
            <a:r>
              <a:rPr lang="zh-CN" altLang="en-US" sz="2000" b="1">
                <a:solidFill>
                  <a:schemeClr val="hlink"/>
                </a:solidFill>
                <a:latin typeface="楷体" pitchFamily="49" charset="-122"/>
                <a:ea typeface="楷体" pitchFamily="49" charset="-122"/>
              </a:rPr>
              <a:t>1、浆式搅拌器主要用于流体的循环，</a:t>
            </a:r>
            <a:endParaRPr lang="zh-CN" altLang="en-US" sz="2000" b="1">
              <a:solidFill>
                <a:schemeClr val="hlink"/>
              </a:solidFill>
              <a:latin typeface="楷体" pitchFamily="49" charset="-122"/>
              <a:ea typeface="楷体" pitchFamily="49" charset="-122"/>
            </a:endParaRPr>
          </a:p>
          <a:p>
            <a:pPr>
              <a:lnSpc>
                <a:spcPct val="150000"/>
              </a:lnSpc>
            </a:pPr>
            <a:r>
              <a:rPr lang="zh-CN" altLang="en-US" sz="2000" b="1">
                <a:solidFill>
                  <a:schemeClr val="hlink"/>
                </a:solidFill>
                <a:latin typeface="楷体" pitchFamily="49" charset="-122"/>
                <a:ea typeface="楷体" pitchFamily="49" charset="-122"/>
              </a:rPr>
              <a:t>   不能用于气液分散操作。</a:t>
            </a:r>
            <a:endParaRPr lang="zh-CN" altLang="en-US" sz="2000" b="1">
              <a:solidFill>
                <a:schemeClr val="hlink"/>
              </a:solidFill>
              <a:latin typeface="楷体" pitchFamily="49" charset="-122"/>
              <a:ea typeface="楷体" pitchFamily="49" charset="-122"/>
            </a:endParaRPr>
          </a:p>
          <a:p>
            <a:pPr>
              <a:lnSpc>
                <a:spcPct val="150000"/>
              </a:lnSpc>
            </a:pPr>
            <a:r>
              <a:rPr lang="zh-CN" altLang="en-US" sz="2000" b="1">
                <a:solidFill>
                  <a:schemeClr val="bg1"/>
                </a:solidFill>
                <a:latin typeface="楷体" pitchFamily="49" charset="-122"/>
                <a:ea typeface="楷体" pitchFamily="49" charset="-122"/>
              </a:rPr>
              <a:t>2、折叶式比平直叶式功耗少，操</a:t>
            </a:r>
            <a:endParaRPr lang="zh-CN" altLang="en-US" sz="2000" b="1">
              <a:solidFill>
                <a:schemeClr val="bg1"/>
              </a:solidFill>
              <a:latin typeface="楷体" pitchFamily="49" charset="-122"/>
              <a:ea typeface="楷体" pitchFamily="49" charset="-122"/>
            </a:endParaRPr>
          </a:p>
          <a:p>
            <a:pPr>
              <a:lnSpc>
                <a:spcPct val="150000"/>
              </a:lnSpc>
            </a:pPr>
            <a:r>
              <a:rPr lang="zh-CN" altLang="en-US" sz="2000" b="1">
                <a:solidFill>
                  <a:schemeClr val="bg1"/>
                </a:solidFill>
                <a:latin typeface="楷体" pitchFamily="49" charset="-122"/>
                <a:ea typeface="楷体" pitchFamily="49" charset="-122"/>
              </a:rPr>
              <a:t>   作费用低，故折叶桨使用较多。</a:t>
            </a:r>
            <a:endParaRPr lang="zh-CN" altLang="en-US" sz="2000" b="1">
              <a:solidFill>
                <a:schemeClr val="bg1"/>
              </a:solidFill>
              <a:latin typeface="楷体" pitchFamily="49" charset="-122"/>
              <a:ea typeface="楷体" pitchFamily="49" charset="-122"/>
            </a:endParaRPr>
          </a:p>
        </p:txBody>
      </p:sp>
      <p:sp>
        <p:nvSpPr>
          <p:cNvPr id="36870" name="AutoShape 6"/>
          <p:cNvSpPr>
            <a:spLocks noChangeArrowheads="1"/>
          </p:cNvSpPr>
          <p:nvPr/>
        </p:nvSpPr>
        <p:spPr bwMode="auto">
          <a:xfrm>
            <a:off x="-6350" y="495301"/>
            <a:ext cx="2209800" cy="485428"/>
          </a:xfrm>
          <a:prstGeom prst="homePlate">
            <a:avLst>
              <a:gd name="adj" fmla="val 61724"/>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dirty="0">
                <a:latin typeface="楷体" pitchFamily="49" charset="-122"/>
                <a:ea typeface="楷体" pitchFamily="49" charset="-122"/>
              </a:rPr>
              <a:t>桨式搅拌器</a:t>
            </a:r>
            <a:endParaRPr lang="zh-CN" altLang="en-US" sz="2800" b="1" dirty="0">
              <a:latin typeface="楷体" pitchFamily="49" charset="-122"/>
              <a:ea typeface="楷体" pitchFamily="49"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p:nvPr/>
        </p:nvGrpSpPr>
        <p:grpSpPr bwMode="auto">
          <a:xfrm>
            <a:off x="914400" y="990600"/>
            <a:ext cx="7467600" cy="5029200"/>
            <a:chOff x="0" y="288"/>
            <a:chExt cx="5760" cy="3792"/>
          </a:xfrm>
        </p:grpSpPr>
        <p:pic>
          <p:nvPicPr>
            <p:cNvPr id="37891" name="Picture 3" descr="E:\贺华\化工设备课件7\3-9.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88"/>
              <a:ext cx="5760" cy="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4"/>
            <p:cNvSpPr>
              <a:spLocks noChangeArrowheads="1"/>
            </p:cNvSpPr>
            <p:nvPr/>
          </p:nvSpPr>
          <p:spPr bwMode="auto">
            <a:xfrm>
              <a:off x="5568" y="1152"/>
              <a:ext cx="192" cy="19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37893" name="Rectangle 5"/>
            <p:cNvSpPr>
              <a:spLocks noChangeArrowheads="1"/>
            </p:cNvSpPr>
            <p:nvPr/>
          </p:nvSpPr>
          <p:spPr bwMode="auto">
            <a:xfrm>
              <a:off x="3072" y="1872"/>
              <a:ext cx="1248" cy="24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37894" name="Rectangle 6"/>
            <p:cNvSpPr>
              <a:spLocks noChangeArrowheads="1"/>
            </p:cNvSpPr>
            <p:nvPr/>
          </p:nvSpPr>
          <p:spPr bwMode="auto">
            <a:xfrm>
              <a:off x="2784" y="480"/>
              <a:ext cx="144" cy="384"/>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E:\贺华\化工设备课件7\3-11(1).GIF"/>
          <p:cNvPicPr>
            <a:picLocks noChangeAspect="1" noChangeArrowheads="1"/>
          </p:cNvPicPr>
          <p:nvPr/>
        </p:nvPicPr>
        <p:blipFill>
          <a:blip r:embed="rId1">
            <a:extLst>
              <a:ext uri="{28A0092B-C50C-407E-A947-70E740481C1C}">
                <a14:useLocalDpi xmlns:a14="http://schemas.microsoft.com/office/drawing/2010/main" val="0"/>
              </a:ext>
            </a:extLst>
          </a:blip>
          <a:srcRect l="10231"/>
          <a:stretch>
            <a:fillRect/>
          </a:stretch>
        </p:blipFill>
        <p:spPr bwMode="auto">
          <a:xfrm>
            <a:off x="1403350" y="1295400"/>
            <a:ext cx="31591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p:cNvSpPr>
            <a:spLocks noChangeArrowheads="1"/>
          </p:cNvSpPr>
          <p:nvPr/>
        </p:nvSpPr>
        <p:spPr bwMode="auto">
          <a:xfrm>
            <a:off x="3867150" y="2962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38916" name="Picture 4" descr="http://www.zcce.com/images/product/h7.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841020" y="4349163"/>
            <a:ext cx="3092719" cy="189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descr="E:\贺华\化工设备课件7\3-11.GIF"/>
          <p:cNvPicPr>
            <a:picLocks noChangeAspect="1" noChangeArrowheads="1"/>
          </p:cNvPicPr>
          <p:nvPr/>
        </p:nvPicPr>
        <p:blipFill rotWithShape="1">
          <a:blip r:embed="rId4">
            <a:extLst>
              <a:ext uri="{28A0092B-C50C-407E-A947-70E740481C1C}">
                <a14:useLocalDpi xmlns:a14="http://schemas.microsoft.com/office/drawing/2010/main" val="0"/>
              </a:ext>
            </a:extLst>
          </a:blip>
          <a:srcRect t="4027"/>
          <a:stretch>
            <a:fillRect/>
          </a:stretch>
        </p:blipFill>
        <p:spPr bwMode="auto">
          <a:xfrm>
            <a:off x="4832376" y="1295400"/>
            <a:ext cx="3101364" cy="285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AutoShape 6"/>
          <p:cNvSpPr>
            <a:spLocks noChangeArrowheads="1"/>
          </p:cNvSpPr>
          <p:nvPr/>
        </p:nvSpPr>
        <p:spPr bwMode="auto">
          <a:xfrm>
            <a:off x="0" y="620713"/>
            <a:ext cx="2627313" cy="504825"/>
          </a:xfrm>
          <a:prstGeom prst="homePlate">
            <a:avLst>
              <a:gd name="adj" fmla="val 48068"/>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a:latin typeface="楷体" pitchFamily="49" charset="-122"/>
                <a:ea typeface="楷体" pitchFamily="49" charset="-122"/>
              </a:rPr>
              <a:t>推进式搅拌器</a:t>
            </a:r>
            <a:endParaRPr lang="zh-CN" altLang="en-US" sz="2800" b="1">
              <a:latin typeface="楷体" pitchFamily="49" charset="-122"/>
              <a:ea typeface="楷体" pitchFamily="49"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标题 1"/>
          <p:cNvSpPr>
            <a:spLocks noGrp="1"/>
          </p:cNvSpPr>
          <p:nvPr>
            <p:ph type="title"/>
          </p:nvPr>
        </p:nvSpPr>
        <p:spPr>
          <a:xfrm>
            <a:off x="838200" y="136525"/>
            <a:ext cx="7467600" cy="1143000"/>
          </a:xfrm>
        </p:spPr>
        <p:txBody>
          <a:bodyPr/>
          <a:lstStyle/>
          <a:p>
            <a:pPr algn="ctr"/>
            <a:r>
              <a:rPr lang="zh-CN" altLang="en-US" smtClean="0">
                <a:latin typeface="楷体" pitchFamily="49" charset="-122"/>
                <a:ea typeface="楷体" pitchFamily="49" charset="-122"/>
              </a:rPr>
              <a:t>发酵工程的核心内容</a:t>
            </a:r>
            <a:endParaRPr lang="zh-CN" altLang="en-US" smtClean="0">
              <a:latin typeface="楷体" pitchFamily="49" charset="-122"/>
              <a:ea typeface="楷体" pitchFamily="49" charset="-122"/>
            </a:endParaRPr>
          </a:p>
        </p:txBody>
      </p:sp>
      <p:sp>
        <p:nvSpPr>
          <p:cNvPr id="12291" name="内容占位符 2"/>
          <p:cNvSpPr>
            <a:spLocks noGrp="1"/>
          </p:cNvSpPr>
          <p:nvPr>
            <p:ph idx="1"/>
          </p:nvPr>
        </p:nvSpPr>
        <p:spPr>
          <a:xfrm>
            <a:off x="239713" y="1557338"/>
            <a:ext cx="8664575" cy="4525962"/>
          </a:xfrm>
        </p:spPr>
        <p:txBody>
          <a:bodyPr/>
          <a:lstStyle/>
          <a:p>
            <a:pPr algn="just">
              <a:lnSpc>
                <a:spcPct val="150000"/>
              </a:lnSpc>
            </a:pPr>
            <a:r>
              <a:rPr lang="zh-CN" altLang="en-US" dirty="0" smtClean="0">
                <a:latin typeface="楷体" pitchFamily="49" charset="-122"/>
                <a:ea typeface="楷体" pitchFamily="49" charset="-122"/>
              </a:rPr>
              <a:t>围绕</a:t>
            </a:r>
            <a:r>
              <a:rPr lang="zh-CN" altLang="en-US" dirty="0" smtClean="0">
                <a:solidFill>
                  <a:srgbClr val="FFFF00"/>
                </a:solidFill>
                <a:latin typeface="楷体" pitchFamily="49" charset="-122"/>
                <a:ea typeface="楷体" pitchFamily="49" charset="-122"/>
              </a:rPr>
              <a:t>发酵工艺</a:t>
            </a:r>
            <a:r>
              <a:rPr lang="zh-CN" altLang="en-US" dirty="0" smtClean="0">
                <a:latin typeface="楷体" pitchFamily="49" charset="-122"/>
                <a:ea typeface="楷体" pitchFamily="49" charset="-122"/>
              </a:rPr>
              <a:t>这条主线</a:t>
            </a:r>
            <a:r>
              <a:rPr lang="en-US" altLang="zh-CN" dirty="0">
                <a:latin typeface="楷体" pitchFamily="49" charset="-122"/>
                <a:ea typeface="楷体" pitchFamily="49" charset="-122"/>
              </a:rPr>
              <a:t>,</a:t>
            </a:r>
            <a:r>
              <a:rPr lang="zh-CN" altLang="en-US" dirty="0" smtClean="0">
                <a:latin typeface="楷体" pitchFamily="49" charset="-122"/>
                <a:ea typeface="楷体" pitchFamily="49" charset="-122"/>
              </a:rPr>
              <a:t>在弄清</a:t>
            </a:r>
            <a:r>
              <a:rPr lang="zh-CN" altLang="en-US" dirty="0" smtClean="0">
                <a:solidFill>
                  <a:srgbClr val="FFFF00"/>
                </a:solidFill>
                <a:latin typeface="楷体" pitchFamily="49" charset="-122"/>
                <a:ea typeface="楷体" pitchFamily="49" charset="-122"/>
              </a:rPr>
              <a:t>发酵动力学</a:t>
            </a:r>
            <a:r>
              <a:rPr lang="zh-CN" altLang="en-US" dirty="0" smtClean="0">
                <a:latin typeface="楷体" pitchFamily="49" charset="-122"/>
                <a:ea typeface="楷体" pitchFamily="49" charset="-122"/>
              </a:rPr>
              <a:t>过程及其</a:t>
            </a:r>
            <a:r>
              <a:rPr lang="zh-CN" altLang="en-US" dirty="0" smtClean="0">
                <a:solidFill>
                  <a:srgbClr val="FFFF00"/>
                </a:solidFill>
                <a:latin typeface="楷体" pitchFamily="49" charset="-122"/>
                <a:ea typeface="楷体" pitchFamily="49" charset="-122"/>
              </a:rPr>
              <a:t>放大</a:t>
            </a:r>
            <a:r>
              <a:rPr lang="zh-CN" altLang="en-US" dirty="0" smtClean="0">
                <a:latin typeface="楷体" pitchFamily="49" charset="-122"/>
                <a:ea typeface="楷体" pitchFamily="49" charset="-122"/>
              </a:rPr>
              <a:t>规律的基础上</a:t>
            </a:r>
            <a:r>
              <a:rPr lang="zh-CN" altLang="en-US" dirty="0" smtClean="0">
                <a:solidFill>
                  <a:srgbClr val="00B0F0"/>
                </a:solidFill>
                <a:latin typeface="楷体" pitchFamily="49" charset="-122"/>
                <a:ea typeface="楷体" pitchFamily="49" charset="-122"/>
              </a:rPr>
              <a:t>优化</a:t>
            </a:r>
            <a:r>
              <a:rPr lang="zh-CN" altLang="en-US" dirty="0" smtClean="0">
                <a:latin typeface="楷体" pitchFamily="49" charset="-122"/>
                <a:ea typeface="楷体" pitchFamily="49" charset="-122"/>
              </a:rPr>
              <a:t>发酵过程参数，并从</a:t>
            </a:r>
            <a:r>
              <a:rPr lang="zh-CN" altLang="en-US" u="sng" dirty="0" smtClean="0">
                <a:latin typeface="楷体" pitchFamily="49" charset="-122"/>
                <a:ea typeface="楷体" pitchFamily="49" charset="-122"/>
              </a:rPr>
              <a:t>分子、细胞和反应器</a:t>
            </a:r>
            <a:r>
              <a:rPr lang="zh-CN" altLang="en-US" dirty="0" smtClean="0">
                <a:latin typeface="楷体" pitchFamily="49" charset="-122"/>
                <a:ea typeface="楷体" pitchFamily="49" charset="-122"/>
              </a:rPr>
              <a:t>三个层次揭示参数优化的机理</a:t>
            </a:r>
            <a:endParaRPr lang="en-US" altLang="zh-CN" dirty="0" smtClean="0">
              <a:latin typeface="楷体" pitchFamily="49" charset="-122"/>
              <a:ea typeface="楷体" pitchFamily="49" charset="-122"/>
            </a:endParaRPr>
          </a:p>
          <a:p>
            <a:pPr algn="just">
              <a:lnSpc>
                <a:spcPct val="150000"/>
              </a:lnSpc>
            </a:pPr>
            <a:r>
              <a:rPr lang="zh-CN" altLang="en-US" dirty="0" smtClean="0">
                <a:latin typeface="楷体" pitchFamily="49" charset="-122"/>
                <a:ea typeface="楷体" pitchFamily="49" charset="-122"/>
              </a:rPr>
              <a:t>通过发酵放大过程的</a:t>
            </a:r>
            <a:r>
              <a:rPr lang="zh-CN" altLang="en-US" dirty="0" smtClean="0">
                <a:solidFill>
                  <a:srgbClr val="FFC000"/>
                </a:solidFill>
                <a:latin typeface="楷体" pitchFamily="49" charset="-122"/>
                <a:ea typeface="楷体" pitchFamily="49" charset="-122"/>
              </a:rPr>
              <a:t>优化控制</a:t>
            </a:r>
            <a:r>
              <a:rPr lang="en-US" altLang="zh-CN" dirty="0">
                <a:solidFill>
                  <a:srgbClr val="FFC000"/>
                </a:solidFill>
                <a:latin typeface="楷体" pitchFamily="49" charset="-122"/>
                <a:ea typeface="楷体" pitchFamily="49" charset="-122"/>
              </a:rPr>
              <a:t>,</a:t>
            </a:r>
            <a:r>
              <a:rPr lang="zh-CN" altLang="en-US" dirty="0" smtClean="0">
                <a:latin typeface="楷体" pitchFamily="49" charset="-122"/>
                <a:ea typeface="楷体" pitchFamily="49" charset="-122"/>
              </a:rPr>
              <a:t>实现</a:t>
            </a:r>
            <a:r>
              <a:rPr lang="zh-CN" altLang="en-US" u="sng" dirty="0" smtClean="0">
                <a:latin typeface="楷体" pitchFamily="49" charset="-122"/>
                <a:ea typeface="楷体" pitchFamily="49" charset="-122"/>
              </a:rPr>
              <a:t>高产，高</a:t>
            </a:r>
            <a:r>
              <a:rPr lang="zh-CN" altLang="en-US" u="sng" dirty="0">
                <a:latin typeface="楷体" pitchFamily="49" charset="-122"/>
                <a:ea typeface="楷体" pitchFamily="49" charset="-122"/>
              </a:rPr>
              <a:t>效</a:t>
            </a:r>
            <a:r>
              <a:rPr lang="zh-CN" altLang="en-US" u="sng" dirty="0" smtClean="0">
                <a:latin typeface="楷体" pitchFamily="49" charset="-122"/>
                <a:ea typeface="楷体" pitchFamily="49" charset="-122"/>
              </a:rPr>
              <a:t>，高转化率，低成本</a:t>
            </a:r>
            <a:r>
              <a:rPr lang="zh-CN" altLang="en-US" dirty="0" smtClean="0">
                <a:latin typeface="楷体" pitchFamily="49" charset="-122"/>
                <a:ea typeface="楷体" pitchFamily="49" charset="-122"/>
              </a:rPr>
              <a:t>的四个目标。</a:t>
            </a:r>
            <a:endParaRPr lang="zh-CN" altLang="en-US" dirty="0" smtClean="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p:nvPr/>
        </p:nvGrpSpPr>
        <p:grpSpPr bwMode="auto">
          <a:xfrm>
            <a:off x="1143000" y="1196975"/>
            <a:ext cx="6781800" cy="4667250"/>
            <a:chOff x="432" y="610"/>
            <a:chExt cx="4272" cy="2940"/>
          </a:xfrm>
        </p:grpSpPr>
        <p:sp>
          <p:nvSpPr>
            <p:cNvPr id="39939" name="AutoShape 3"/>
            <p:cNvSpPr>
              <a:spLocks noChangeArrowheads="1"/>
            </p:cNvSpPr>
            <p:nvPr/>
          </p:nvSpPr>
          <p:spPr bwMode="auto">
            <a:xfrm>
              <a:off x="432" y="610"/>
              <a:ext cx="2304" cy="350"/>
            </a:xfrm>
            <a:prstGeom prst="flowChartPunchedCard">
              <a:avLst/>
            </a:prstGeom>
            <a:solidFill>
              <a:srgbClr val="33CC33"/>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dirty="0"/>
                <a:t>推进式搅拌器的特点</a:t>
              </a:r>
              <a:endParaRPr lang="zh-CN" altLang="en-US" sz="2800" b="1" dirty="0"/>
            </a:p>
          </p:txBody>
        </p:sp>
        <p:sp>
          <p:nvSpPr>
            <p:cNvPr id="39940" name="AutoShape 4"/>
            <p:cNvSpPr/>
            <p:nvPr/>
          </p:nvSpPr>
          <p:spPr bwMode="auto">
            <a:xfrm>
              <a:off x="2925" y="1183"/>
              <a:ext cx="1445" cy="334"/>
            </a:xfrm>
            <a:prstGeom prst="accentBorderCallout2">
              <a:avLst>
                <a:gd name="adj1" fmla="val 21556"/>
                <a:gd name="adj2" fmla="val -3324"/>
                <a:gd name="adj3" fmla="val 21556"/>
                <a:gd name="adj4" fmla="val -15019"/>
                <a:gd name="adj5" fmla="val -59301"/>
                <a:gd name="adj6" fmla="val -18954"/>
              </a:avLst>
            </a:prstGeom>
            <a:solidFill>
              <a:srgbClr val="FF9900"/>
            </a:solidFill>
            <a:ln w="9525">
              <a:solidFill>
                <a:srgbClr val="99FF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t>轴向流搅拌器</a:t>
              </a:r>
              <a:endParaRPr lang="zh-CN" altLang="en-US" sz="2400" b="1"/>
            </a:p>
          </p:txBody>
        </p:sp>
        <p:sp>
          <p:nvSpPr>
            <p:cNvPr id="39941" name="AutoShape 5"/>
            <p:cNvSpPr/>
            <p:nvPr/>
          </p:nvSpPr>
          <p:spPr bwMode="auto">
            <a:xfrm>
              <a:off x="2093" y="2498"/>
              <a:ext cx="2256" cy="334"/>
            </a:xfrm>
            <a:prstGeom prst="accentBorderCallout2">
              <a:avLst>
                <a:gd name="adj1" fmla="val 21556"/>
                <a:gd name="adj2" fmla="val -2130"/>
                <a:gd name="adj3" fmla="val 21556"/>
                <a:gd name="adj4" fmla="val -12366"/>
                <a:gd name="adj5" fmla="val -450398"/>
                <a:gd name="adj6" fmla="val -27744"/>
              </a:avLst>
            </a:prstGeom>
            <a:solidFill>
              <a:srgbClr val="00B0F0"/>
            </a:solidFill>
            <a:ln w="9525">
              <a:solidFill>
                <a:srgbClr val="99FF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t>常用于低粘流体的搅拌</a:t>
              </a:r>
              <a:endParaRPr lang="zh-CN" altLang="en-US" sz="2400" b="1"/>
            </a:p>
          </p:txBody>
        </p:sp>
        <p:sp>
          <p:nvSpPr>
            <p:cNvPr id="39942" name="AutoShape 6"/>
            <p:cNvSpPr/>
            <p:nvPr/>
          </p:nvSpPr>
          <p:spPr bwMode="auto">
            <a:xfrm>
              <a:off x="1584" y="3216"/>
              <a:ext cx="2112" cy="334"/>
            </a:xfrm>
            <a:prstGeom prst="accentBorderCallout2">
              <a:avLst>
                <a:gd name="adj1" fmla="val 21556"/>
                <a:gd name="adj2" fmla="val -2273"/>
                <a:gd name="adj3" fmla="val 21556"/>
                <a:gd name="adj4" fmla="val -15435"/>
                <a:gd name="adj5" fmla="val -664718"/>
                <a:gd name="adj6" fmla="val -36348"/>
              </a:avLst>
            </a:prstGeom>
            <a:solidFill>
              <a:srgbClr val="00CC66"/>
            </a:solidFill>
            <a:ln w="9525">
              <a:solidFill>
                <a:srgbClr val="00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t>结构简单、制造方便</a:t>
              </a:r>
              <a:endParaRPr lang="zh-CN" altLang="en-US" sz="2400" b="1"/>
            </a:p>
          </p:txBody>
        </p:sp>
        <p:sp>
          <p:nvSpPr>
            <p:cNvPr id="39943" name="AutoShape 7"/>
            <p:cNvSpPr/>
            <p:nvPr/>
          </p:nvSpPr>
          <p:spPr bwMode="auto">
            <a:xfrm>
              <a:off x="2592" y="1830"/>
              <a:ext cx="2112" cy="334"/>
            </a:xfrm>
            <a:prstGeom prst="accentBorderCallout2">
              <a:avLst>
                <a:gd name="adj1" fmla="val 21556"/>
                <a:gd name="adj2" fmla="val -2273"/>
                <a:gd name="adj3" fmla="val 21556"/>
                <a:gd name="adj4" fmla="val -15481"/>
                <a:gd name="adj5" fmla="val -249629"/>
                <a:gd name="adj6" fmla="val -24320"/>
              </a:avLst>
            </a:prstGeom>
            <a:solidFill>
              <a:schemeClr val="folHlink"/>
            </a:solidFill>
            <a:ln w="9525">
              <a:solidFill>
                <a:srgbClr val="99FF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a:t>循环量大，搅拌功率小</a:t>
              </a:r>
              <a:endParaRPr lang="zh-CN" altLang="en-US" sz="2400" b="1"/>
            </a:p>
            <a:p>
              <a:pPr algn="ctr"/>
              <a:endParaRPr lang="zh-CN" altLang="en-US" sz="2400" b="1"/>
            </a:p>
          </p:txBody>
        </p:sp>
      </p:gr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E:\贺华\化工设备课件7\3-12(1).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7313" y="1692275"/>
            <a:ext cx="3214687"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ChangeArrowheads="1"/>
          </p:cNvSpPr>
          <p:nvPr/>
        </p:nvSpPr>
        <p:spPr bwMode="auto">
          <a:xfrm>
            <a:off x="3919538" y="2919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40964" name="Picture 4" descr="http://www.zcce.com/images/product/h5.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48263" y="1716088"/>
            <a:ext cx="3124200"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AutoShape 5"/>
          <p:cNvSpPr>
            <a:spLocks noChangeArrowheads="1"/>
          </p:cNvSpPr>
          <p:nvPr/>
        </p:nvSpPr>
        <p:spPr bwMode="auto">
          <a:xfrm>
            <a:off x="0" y="684213"/>
            <a:ext cx="2514600" cy="512762"/>
          </a:xfrm>
          <a:prstGeom prst="homePlate">
            <a:avLst>
              <a:gd name="adj" fmla="val 49653"/>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a:t>涡轮式搅拌器</a:t>
            </a:r>
            <a:endParaRPr lang="zh-CN" altLang="en-US" sz="2800" b="1"/>
          </a:p>
        </p:txBody>
      </p:sp>
      <p:sp>
        <p:nvSpPr>
          <p:cNvPr id="40966" name="Text Box 6"/>
          <p:cNvSpPr txBox="1">
            <a:spLocks noChangeArrowheads="1"/>
          </p:cNvSpPr>
          <p:nvPr/>
        </p:nvSpPr>
        <p:spPr bwMode="auto">
          <a:xfrm>
            <a:off x="5324475" y="4298950"/>
            <a:ext cx="27717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lang="zh-CN" altLang="en-US" sz="2800" b="1">
                <a:solidFill>
                  <a:srgbClr val="00B0F0"/>
                </a:solidFill>
              </a:rPr>
              <a:t>（透平式叶轮）</a:t>
            </a:r>
            <a:endParaRPr lang="zh-CN" altLang="en-US" sz="2800" b="1">
              <a:solidFill>
                <a:srgbClr val="00B0F0"/>
              </a:solidFill>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E:\贺华\化工设备课件7\3-12.G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5288" y="485775"/>
            <a:ext cx="4327525"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AutoShape 3"/>
          <p:cNvSpPr>
            <a:spLocks noChangeArrowheads="1"/>
          </p:cNvSpPr>
          <p:nvPr/>
        </p:nvSpPr>
        <p:spPr bwMode="auto">
          <a:xfrm>
            <a:off x="5006975" y="1916113"/>
            <a:ext cx="3529013" cy="3025775"/>
          </a:xfrm>
          <a:prstGeom prst="roundRect">
            <a:avLst>
              <a:gd name="adj" fmla="val 9370"/>
            </a:avLst>
          </a:pr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pPr>
            <a:r>
              <a:rPr lang="zh-CN" altLang="en-US" sz="2000" b="1"/>
              <a:t>1、适用物料粘度范围广。</a:t>
            </a:r>
            <a:endParaRPr lang="zh-CN" altLang="en-US" sz="2000" b="1"/>
          </a:p>
          <a:p>
            <a:pPr>
              <a:lnSpc>
                <a:spcPct val="150000"/>
              </a:lnSpc>
            </a:pPr>
            <a:r>
              <a:rPr lang="zh-CN" altLang="en-US" sz="2000" b="1"/>
              <a:t>2、剪切力较大，分散流体</a:t>
            </a:r>
            <a:endParaRPr lang="zh-CN" altLang="en-US" sz="2000" b="1"/>
          </a:p>
          <a:p>
            <a:pPr>
              <a:lnSpc>
                <a:spcPct val="150000"/>
              </a:lnSpc>
            </a:pPr>
            <a:r>
              <a:rPr lang="zh-CN" altLang="en-US" sz="2000" b="1"/>
              <a:t>的效果好。</a:t>
            </a:r>
            <a:endParaRPr lang="zh-CN" altLang="en-US" sz="2000" b="1"/>
          </a:p>
          <a:p>
            <a:pPr>
              <a:lnSpc>
                <a:spcPct val="150000"/>
              </a:lnSpc>
            </a:pPr>
            <a:r>
              <a:rPr lang="zh-CN" altLang="en-US" sz="2000" b="1"/>
              <a:t>3、直叶和弯叶涡轮搅拌器</a:t>
            </a:r>
            <a:endParaRPr lang="zh-CN" altLang="en-US" sz="2000" b="1"/>
          </a:p>
          <a:p>
            <a:pPr>
              <a:lnSpc>
                <a:spcPct val="150000"/>
              </a:lnSpc>
            </a:pPr>
            <a:r>
              <a:rPr lang="zh-CN" altLang="en-US" sz="2000" b="1"/>
              <a:t>主要产生径向流，折叶涡</a:t>
            </a:r>
            <a:endParaRPr lang="zh-CN" altLang="en-US" sz="2000" b="1"/>
          </a:p>
          <a:p>
            <a:pPr>
              <a:lnSpc>
                <a:spcPct val="150000"/>
              </a:lnSpc>
            </a:pPr>
            <a:r>
              <a:rPr lang="zh-CN" altLang="en-US" sz="2000" b="1"/>
              <a:t>轮搅拌器主要产生轴向流。</a:t>
            </a:r>
            <a:endParaRPr lang="zh-CN" altLang="en-US" sz="2000" b="1"/>
          </a:p>
        </p:txBody>
      </p:sp>
      <p:sp>
        <p:nvSpPr>
          <p:cNvPr id="41988" name="矩形 1"/>
          <p:cNvSpPr>
            <a:spLocks noChangeArrowheads="1"/>
          </p:cNvSpPr>
          <p:nvPr/>
        </p:nvSpPr>
        <p:spPr bwMode="auto">
          <a:xfrm>
            <a:off x="5006975" y="1196975"/>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400" b="1" dirty="0">
                <a:solidFill>
                  <a:srgbClr val="00CCFF"/>
                </a:solidFill>
              </a:rPr>
              <a:t>涡轮式搅拌器</a:t>
            </a:r>
            <a:endParaRPr lang="zh-CN" altLang="en-US" sz="2400" b="1" dirty="0">
              <a:solidFill>
                <a:srgbClr val="00CCFF"/>
              </a:solidFill>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9512" y="225210"/>
            <a:ext cx="4896544" cy="3672408"/>
          </a:xfrm>
          <a:prstGeom prst="rect">
            <a:avLst/>
          </a:prstGeom>
        </p:spPr>
      </p:pic>
      <p:sp>
        <p:nvSpPr>
          <p:cNvPr id="4" name="矩形 3"/>
          <p:cNvSpPr/>
          <p:nvPr/>
        </p:nvSpPr>
        <p:spPr>
          <a:xfrm>
            <a:off x="1979712" y="1835324"/>
            <a:ext cx="1584176" cy="158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550940" y="1835324"/>
            <a:ext cx="4765476" cy="4402554"/>
            <a:chOff x="3550940" y="1835324"/>
            <a:chExt cx="4765476" cy="4402554"/>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37515" t="49308" r="32127" b="8650"/>
            <a:stretch>
              <a:fillRect/>
            </a:stretch>
          </p:blipFill>
          <p:spPr>
            <a:xfrm>
              <a:off x="4572000" y="2348880"/>
              <a:ext cx="3744416" cy="3888998"/>
            </a:xfrm>
            <a:prstGeom prst="rect">
              <a:avLst/>
            </a:prstGeom>
            <a:ln w="22225">
              <a:solidFill>
                <a:srgbClr val="FF0000"/>
              </a:solidFill>
            </a:ln>
          </p:spPr>
        </p:pic>
        <p:cxnSp>
          <p:nvCxnSpPr>
            <p:cNvPr id="6" name="直接连接符 5"/>
            <p:cNvCxnSpPr/>
            <p:nvPr/>
          </p:nvCxnSpPr>
          <p:spPr>
            <a:xfrm>
              <a:off x="3550940" y="1835324"/>
              <a:ext cx="1021060" cy="5135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50940" y="3405965"/>
              <a:ext cx="1021060" cy="28313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右箭头 11"/>
          <p:cNvSpPr/>
          <p:nvPr/>
        </p:nvSpPr>
        <p:spPr>
          <a:xfrm rot="18900000">
            <a:off x="5189700" y="5189576"/>
            <a:ext cx="504056" cy="504056"/>
          </a:xfrm>
          <a:prstGeom prst="right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文本框 12"/>
          <p:cNvSpPr txBox="1"/>
          <p:nvPr/>
        </p:nvSpPr>
        <p:spPr>
          <a:xfrm>
            <a:off x="5655722" y="381181"/>
            <a:ext cx="2300654" cy="1061829"/>
          </a:xfrm>
          <a:prstGeom prst="rect">
            <a:avLst/>
          </a:prstGeom>
          <a:noFill/>
        </p:spPr>
        <p:txBody>
          <a:bodyPr wrap="square" rtlCol="0">
            <a:spAutoFit/>
          </a:bodyPr>
          <a:lstStyle/>
          <a:p>
            <a:pPr>
              <a:lnSpc>
                <a:spcPct val="150000"/>
              </a:lnSpc>
            </a:pPr>
            <a:r>
              <a:rPr lang="zh-CN" altLang="en-US" sz="2400" dirty="0" smtClean="0">
                <a:latin typeface="楷体" pitchFamily="49" charset="-122"/>
                <a:ea typeface="楷体" pitchFamily="49" charset="-122"/>
              </a:rPr>
              <a:t>津市酶制剂厂</a:t>
            </a:r>
            <a:endParaRPr lang="en-US" altLang="zh-CN" sz="2400" dirty="0" smtClean="0">
              <a:latin typeface="楷体" pitchFamily="49" charset="-122"/>
              <a:ea typeface="楷体" pitchFamily="49" charset="-122"/>
            </a:endParaRPr>
          </a:p>
          <a:p>
            <a:pPr>
              <a:lnSpc>
                <a:spcPct val="150000"/>
              </a:lnSpc>
            </a:pPr>
            <a:r>
              <a:rPr lang="zh-CN" altLang="en-US" b="1" dirty="0" smtClean="0">
                <a:latin typeface="楷体" pitchFamily="49" charset="-122"/>
                <a:ea typeface="楷体" pitchFamily="49" charset="-122"/>
              </a:rPr>
              <a:t>（发酵罐</a:t>
            </a:r>
            <a:r>
              <a:rPr lang="zh-CN" altLang="en-US" b="1" dirty="0">
                <a:latin typeface="楷体" pitchFamily="49" charset="-122"/>
                <a:ea typeface="楷体" pitchFamily="49" charset="-122"/>
              </a:rPr>
              <a:t>内部</a:t>
            </a:r>
            <a:r>
              <a:rPr lang="zh-CN" altLang="en-US" b="1" dirty="0" smtClean="0">
                <a:latin typeface="楷体" pitchFamily="49" charset="-122"/>
                <a:ea typeface="楷体" pitchFamily="49" charset="-122"/>
              </a:rPr>
              <a:t>实拍）</a:t>
            </a:r>
            <a:endParaRPr lang="zh-CN" altLang="en-US" b="1" dirty="0">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1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E:\贺华\化工设备课件7\3-10(1).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350" y="1447800"/>
            <a:ext cx="3336925"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p:cNvSpPr>
            <a:spLocks noChangeArrowheads="1"/>
          </p:cNvSpPr>
          <p:nvPr/>
        </p:nvSpPr>
        <p:spPr bwMode="auto">
          <a:xfrm>
            <a:off x="3924300" y="3048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43012" name="Picture 4" descr="http://www.zcce.com/images/product/h4.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81600" y="1474788"/>
            <a:ext cx="3276600"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5"/>
          <p:cNvSpPr>
            <a:spLocks noChangeArrowheads="1"/>
          </p:cNvSpPr>
          <p:nvPr/>
        </p:nvSpPr>
        <p:spPr bwMode="auto">
          <a:xfrm>
            <a:off x="3971925" y="2795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3014" name="Rectangle 6"/>
          <p:cNvSpPr>
            <a:spLocks noChangeArrowheads="1"/>
          </p:cNvSpPr>
          <p:nvPr/>
        </p:nvSpPr>
        <p:spPr bwMode="auto">
          <a:xfrm>
            <a:off x="4000500"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147463" name="AutoShape 7"/>
          <p:cNvSpPr>
            <a:spLocks noChangeArrowheads="1"/>
          </p:cNvSpPr>
          <p:nvPr/>
        </p:nvSpPr>
        <p:spPr bwMode="auto">
          <a:xfrm>
            <a:off x="0" y="620713"/>
            <a:ext cx="2209800" cy="576262"/>
          </a:xfrm>
          <a:prstGeom prst="homePlate">
            <a:avLst>
              <a:gd name="adj" fmla="val 43634"/>
            </a:avLst>
          </a:prstGeom>
          <a:solidFill>
            <a:schemeClr val="accent5">
              <a:lumMod val="60000"/>
              <a:lumOff val="40000"/>
            </a:schemeClr>
          </a:solidFill>
          <a:ln w="9525">
            <a:noFill/>
            <a:miter lim="800000"/>
          </a:ln>
          <a:effectLst/>
        </p:spPr>
        <p:txBody>
          <a:bodyPr wrap="none" anchor="ctr"/>
          <a:lstStyle/>
          <a:p>
            <a:pPr algn="ctr">
              <a:defRPr/>
            </a:pPr>
            <a:r>
              <a:rPr lang="zh-CN" altLang="en-US" sz="2800" b="1" dirty="0">
                <a:solidFill>
                  <a:schemeClr val="bg2">
                    <a:lumMod val="75000"/>
                  </a:schemeClr>
                </a:solidFill>
              </a:rPr>
              <a:t>锚式搅拌器</a:t>
            </a:r>
            <a:endParaRPr lang="zh-CN" altLang="en-US" sz="2800" b="1" dirty="0">
              <a:solidFill>
                <a:schemeClr val="bg2">
                  <a:lumMod val="75000"/>
                </a:schemeClr>
              </a:solidFill>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3"/>
          <p:cNvGrpSpPr/>
          <p:nvPr/>
        </p:nvGrpSpPr>
        <p:grpSpPr bwMode="auto">
          <a:xfrm>
            <a:off x="1290638" y="1557338"/>
            <a:ext cx="3860800" cy="4675187"/>
            <a:chOff x="1632" y="528"/>
            <a:chExt cx="2729" cy="2972"/>
          </a:xfrm>
        </p:grpSpPr>
        <p:pic>
          <p:nvPicPr>
            <p:cNvPr id="44038" name="Picture 4" descr="E:\贺华\化工设备课件7\3-10(2).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 y="528"/>
              <a:ext cx="2729" cy="2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Rectangle 5"/>
            <p:cNvSpPr>
              <a:spLocks noChangeArrowheads="1"/>
            </p:cNvSpPr>
            <p:nvPr/>
          </p:nvSpPr>
          <p:spPr bwMode="auto">
            <a:xfrm>
              <a:off x="2968" y="2164"/>
              <a:ext cx="43" cy="100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0" name="Rectangle 6"/>
            <p:cNvSpPr>
              <a:spLocks noChangeArrowheads="1"/>
            </p:cNvSpPr>
            <p:nvPr/>
          </p:nvSpPr>
          <p:spPr bwMode="auto">
            <a:xfrm>
              <a:off x="2831" y="2164"/>
              <a:ext cx="84" cy="100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1" name="Rectangle 7"/>
            <p:cNvSpPr>
              <a:spLocks noChangeArrowheads="1"/>
            </p:cNvSpPr>
            <p:nvPr/>
          </p:nvSpPr>
          <p:spPr bwMode="auto">
            <a:xfrm>
              <a:off x="3063" y="3103"/>
              <a:ext cx="930" cy="11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2" name="Rectangle 8"/>
            <p:cNvSpPr>
              <a:spLocks noChangeArrowheads="1"/>
            </p:cNvSpPr>
            <p:nvPr/>
          </p:nvSpPr>
          <p:spPr bwMode="auto">
            <a:xfrm>
              <a:off x="1632" y="654"/>
              <a:ext cx="206" cy="1239"/>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3" name="Rectangle 9"/>
            <p:cNvSpPr>
              <a:spLocks noChangeArrowheads="1"/>
            </p:cNvSpPr>
            <p:nvPr/>
          </p:nvSpPr>
          <p:spPr bwMode="auto">
            <a:xfrm>
              <a:off x="2064" y="624"/>
              <a:ext cx="288" cy="102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4" name="Rectangle 10"/>
            <p:cNvSpPr>
              <a:spLocks noChangeArrowheads="1"/>
            </p:cNvSpPr>
            <p:nvPr/>
          </p:nvSpPr>
          <p:spPr bwMode="auto">
            <a:xfrm>
              <a:off x="1632" y="2203"/>
              <a:ext cx="248" cy="104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5" name="Rectangle 11"/>
            <p:cNvSpPr>
              <a:spLocks noChangeArrowheads="1"/>
            </p:cNvSpPr>
            <p:nvPr/>
          </p:nvSpPr>
          <p:spPr bwMode="auto">
            <a:xfrm>
              <a:off x="3063" y="2087"/>
              <a:ext cx="296" cy="96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6" name="Rectangle 12"/>
            <p:cNvSpPr>
              <a:spLocks noChangeArrowheads="1"/>
            </p:cNvSpPr>
            <p:nvPr/>
          </p:nvSpPr>
          <p:spPr bwMode="auto">
            <a:xfrm>
              <a:off x="2514" y="2087"/>
              <a:ext cx="254" cy="96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7" name="Rectangle 13"/>
            <p:cNvSpPr>
              <a:spLocks noChangeArrowheads="1"/>
            </p:cNvSpPr>
            <p:nvPr/>
          </p:nvSpPr>
          <p:spPr bwMode="auto">
            <a:xfrm>
              <a:off x="1922" y="886"/>
              <a:ext cx="85" cy="891"/>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8" name="Rectangle 14"/>
            <p:cNvSpPr>
              <a:spLocks noChangeArrowheads="1"/>
            </p:cNvSpPr>
            <p:nvPr/>
          </p:nvSpPr>
          <p:spPr bwMode="auto">
            <a:xfrm>
              <a:off x="2387" y="925"/>
              <a:ext cx="85" cy="891"/>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sp>
          <p:nvSpPr>
            <p:cNvPr id="44049" name="Rectangle 15"/>
            <p:cNvSpPr>
              <a:spLocks noChangeArrowheads="1"/>
            </p:cNvSpPr>
            <p:nvPr/>
          </p:nvSpPr>
          <p:spPr bwMode="auto">
            <a:xfrm>
              <a:off x="3106" y="2861"/>
              <a:ext cx="676" cy="194"/>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grpSp>
      <p:pic>
        <p:nvPicPr>
          <p:cNvPr id="44035" name="Picture 17" descr="http://www.zcce.com/images/product/h6.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435600" y="1557338"/>
            <a:ext cx="20986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98" name="AutoShape 18"/>
          <p:cNvSpPr>
            <a:spLocks noChangeArrowheads="1"/>
          </p:cNvSpPr>
          <p:nvPr/>
        </p:nvSpPr>
        <p:spPr bwMode="auto">
          <a:xfrm>
            <a:off x="-33338" y="652463"/>
            <a:ext cx="2209801" cy="544512"/>
          </a:xfrm>
          <a:prstGeom prst="homePlate">
            <a:avLst>
              <a:gd name="adj" fmla="val 43634"/>
            </a:avLst>
          </a:prstGeom>
          <a:solidFill>
            <a:schemeClr val="accent5">
              <a:lumMod val="75000"/>
            </a:schemeClr>
          </a:solidFill>
          <a:ln w="9525">
            <a:noFill/>
            <a:miter lim="800000"/>
          </a:ln>
          <a:effectLst/>
        </p:spPr>
        <p:txBody>
          <a:bodyPr wrap="none" anchor="ctr"/>
          <a:lstStyle/>
          <a:p>
            <a:pPr algn="ctr">
              <a:defRPr/>
            </a:pPr>
            <a:r>
              <a:rPr lang="zh-CN" altLang="en-US" sz="2800" b="1" dirty="0"/>
              <a:t>框式搅拌器</a:t>
            </a:r>
            <a:endParaRPr lang="zh-CN" altLang="en-US" sz="2800" b="1" dirty="0"/>
          </a:p>
        </p:txBody>
      </p:sp>
      <p:pic>
        <p:nvPicPr>
          <p:cNvPr id="44037" name="Picture 19" descr="http://www.zcce.com/images/product/h2.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435600" y="4017963"/>
            <a:ext cx="2098675"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AutoShape 2"/>
          <p:cNvSpPr>
            <a:spLocks noChangeArrowheads="1"/>
          </p:cNvSpPr>
          <p:nvPr/>
        </p:nvSpPr>
        <p:spPr bwMode="auto">
          <a:xfrm>
            <a:off x="-30163" y="836613"/>
            <a:ext cx="4097338" cy="576262"/>
          </a:xfrm>
          <a:prstGeom prst="homePlate">
            <a:avLst>
              <a:gd name="adj" fmla="val 52954"/>
            </a:avLst>
          </a:prstGeom>
          <a:solidFill>
            <a:schemeClr val="accent5">
              <a:lumMod val="75000"/>
            </a:schemeClr>
          </a:solidFill>
          <a:ln w="9525">
            <a:noFill/>
            <a:miter lim="800000"/>
          </a:ln>
          <a:effectLst/>
        </p:spPr>
        <p:txBody>
          <a:bodyPr wrap="none" anchor="ctr"/>
          <a:lstStyle/>
          <a:p>
            <a:pPr algn="ctr">
              <a:defRPr/>
            </a:pPr>
            <a:r>
              <a:rPr lang="zh-CN" altLang="en-US" sz="2800" b="1" dirty="0"/>
              <a:t>锚式和框式搅拌器特点</a:t>
            </a:r>
            <a:endParaRPr lang="zh-CN" altLang="en-US" sz="2800" b="1" dirty="0"/>
          </a:p>
        </p:txBody>
      </p:sp>
      <p:sp>
        <p:nvSpPr>
          <p:cNvPr id="149507" name="AutoShape 3"/>
          <p:cNvSpPr>
            <a:spLocks noChangeArrowheads="1"/>
          </p:cNvSpPr>
          <p:nvPr/>
        </p:nvSpPr>
        <p:spPr bwMode="auto">
          <a:xfrm>
            <a:off x="1258888" y="2205038"/>
            <a:ext cx="6337300" cy="3286125"/>
          </a:xfrm>
          <a:prstGeom prst="roundRect">
            <a:avLst>
              <a:gd name="adj" fmla="val 16667"/>
            </a:avLst>
          </a:prstGeom>
          <a:solidFill>
            <a:schemeClr val="accent5">
              <a:lumMod val="75000"/>
            </a:schemeClr>
          </a:solidFill>
          <a:ln w="9525">
            <a:solidFill>
              <a:schemeClr val="tx1"/>
            </a:solidFill>
            <a:round/>
          </a:ln>
          <a:effectLst/>
        </p:spPr>
        <p:txBody>
          <a:bodyPr wrap="none" anchor="ctr"/>
          <a:lstStyle/>
          <a:p>
            <a:pPr>
              <a:lnSpc>
                <a:spcPct val="150000"/>
              </a:lnSpc>
              <a:defRPr/>
            </a:pPr>
            <a:r>
              <a:rPr lang="zh-CN" altLang="en-US" sz="2800" b="1" dirty="0"/>
              <a:t>1、结构简单，制造方便。</a:t>
            </a:r>
            <a:endParaRPr lang="zh-CN" altLang="en-US" sz="2800" b="1" dirty="0"/>
          </a:p>
          <a:p>
            <a:pPr>
              <a:lnSpc>
                <a:spcPct val="150000"/>
              </a:lnSpc>
              <a:defRPr/>
            </a:pPr>
            <a:r>
              <a:rPr lang="zh-CN" altLang="en-US" sz="2800" b="1" dirty="0"/>
              <a:t>2、适用于粘度大、处理量大的物料。</a:t>
            </a:r>
            <a:endParaRPr lang="zh-CN" altLang="en-US" sz="2800" b="1" dirty="0"/>
          </a:p>
          <a:p>
            <a:pPr>
              <a:lnSpc>
                <a:spcPct val="150000"/>
              </a:lnSpc>
              <a:defRPr/>
            </a:pPr>
            <a:r>
              <a:rPr lang="zh-CN" altLang="en-US" sz="2800" b="1" dirty="0"/>
              <a:t>3、易得到大的表面传热系数。</a:t>
            </a:r>
            <a:endParaRPr lang="zh-CN" altLang="en-US" sz="2800" b="1" dirty="0"/>
          </a:p>
          <a:p>
            <a:pPr>
              <a:lnSpc>
                <a:spcPct val="150000"/>
              </a:lnSpc>
              <a:defRPr/>
            </a:pPr>
            <a:r>
              <a:rPr lang="zh-CN" altLang="en-US" sz="2800" b="1" dirty="0"/>
              <a:t>4、可减少“挂壁”的产生。</a:t>
            </a:r>
            <a:endParaRPr lang="zh-CN" altLang="en-US" sz="2800" b="1" dirty="0"/>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ChangeArrowheads="1"/>
          </p:cNvSpPr>
          <p:nvPr/>
        </p:nvSpPr>
        <p:spPr bwMode="auto">
          <a:xfrm>
            <a:off x="4019550" y="2514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46083" name="Picture 8" descr="http://www.zcce.com/images/product/h9.jpg"/>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750888" y="1870075"/>
            <a:ext cx="2282825"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9" descr="http://www.zcce.com/images/product/5.1.8.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416300" y="1882775"/>
            <a:ext cx="2354263"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10"/>
          <p:cNvSpPr>
            <a:spLocks noChangeArrowheads="1"/>
          </p:cNvSpPr>
          <p:nvPr/>
        </p:nvSpPr>
        <p:spPr bwMode="auto">
          <a:xfrm>
            <a:off x="3752850" y="2000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endParaRPr lang="zh-CN" altLang="en-US"/>
          </a:p>
        </p:txBody>
      </p:sp>
      <p:pic>
        <p:nvPicPr>
          <p:cNvPr id="46086" name="Picture 11" descr="http://www.zcce.com/images/product/5.1.6.jpg"/>
          <p:cNvPicPr>
            <a:picLocks noChangeAspect="1" noChangeArrowheads="1"/>
          </p:cNvPicPr>
          <p:nvPr/>
        </p:nvPicPr>
        <p:blipFill>
          <a:blip r:embed="rId5" r:link="rId6">
            <a:extLst>
              <a:ext uri="{28A0092B-C50C-407E-A947-70E740481C1C}">
                <a14:useLocalDpi xmlns:a14="http://schemas.microsoft.com/office/drawing/2010/main" val="0"/>
              </a:ext>
            </a:extLst>
          </a:blip>
          <a:srcRect l="4002" t="6917" r="-4002" b="-899"/>
          <a:stretch>
            <a:fillRect/>
          </a:stretch>
        </p:blipFill>
        <p:spPr bwMode="auto">
          <a:xfrm>
            <a:off x="6213475" y="1870075"/>
            <a:ext cx="2319338" cy="380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AutoShape 12"/>
          <p:cNvSpPr>
            <a:spLocks noChangeArrowheads="1"/>
          </p:cNvSpPr>
          <p:nvPr/>
        </p:nvSpPr>
        <p:spPr bwMode="auto">
          <a:xfrm>
            <a:off x="0" y="608013"/>
            <a:ext cx="4019550" cy="638175"/>
          </a:xfrm>
          <a:prstGeom prst="homePlate">
            <a:avLst>
              <a:gd name="adj" fmla="val 55695"/>
            </a:avLst>
          </a:prstGeom>
          <a:solidFill>
            <a:srgbClr val="66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a:t>螺杆式及螺带式搅拌器</a:t>
            </a:r>
            <a:endParaRPr lang="zh-CN" altLang="en-US" sz="2800" b="1"/>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266700" y="1341438"/>
            <a:ext cx="8610600" cy="507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spcBef>
                <a:spcPct val="50000"/>
              </a:spcBef>
            </a:pPr>
            <a:r>
              <a:rPr lang="zh-CN" altLang="en-US" sz="2400" b="1">
                <a:solidFill>
                  <a:srgbClr val="FFFF00"/>
                </a:solidFill>
              </a:rPr>
              <a:t> 1、介质的性质</a:t>
            </a:r>
            <a:endParaRPr lang="zh-CN" altLang="en-US" sz="2400" b="1">
              <a:solidFill>
                <a:srgbClr val="FFFF00"/>
              </a:solidFill>
            </a:endParaRPr>
          </a:p>
          <a:p>
            <a:pPr algn="just">
              <a:spcBef>
                <a:spcPct val="50000"/>
              </a:spcBef>
            </a:pPr>
            <a:r>
              <a:rPr lang="zh-CN" altLang="en-US" sz="2400" b="1">
                <a:solidFill>
                  <a:schemeClr val="accent2"/>
                </a:solidFill>
              </a:rPr>
              <a:t>    </a:t>
            </a:r>
            <a:r>
              <a:rPr lang="zh-CN" altLang="en-US" sz="2400" b="1">
                <a:solidFill>
                  <a:srgbClr val="66FF99"/>
                </a:solidFill>
              </a:rPr>
              <a:t>（1）介质的粘度</a:t>
            </a:r>
            <a:endParaRPr lang="zh-CN" altLang="en-US" sz="2400" b="1">
              <a:solidFill>
                <a:srgbClr val="66FF99"/>
              </a:solidFill>
            </a:endParaRPr>
          </a:p>
          <a:p>
            <a:pPr algn="just">
              <a:spcBef>
                <a:spcPct val="50000"/>
              </a:spcBef>
            </a:pPr>
            <a:r>
              <a:rPr lang="zh-CN" altLang="en-US" sz="2400" b="1">
                <a:solidFill>
                  <a:srgbClr val="66FF99"/>
                </a:solidFill>
              </a:rPr>
              <a:t>      随着介质粘度增高，各种搅拌器使用的顺序是：桨叶式、推进式、涡轮式、框式和锚式、螺杆（带）式</a:t>
            </a:r>
            <a:endParaRPr lang="zh-CN" altLang="en-US" sz="2400" b="1">
              <a:solidFill>
                <a:srgbClr val="66FF99"/>
              </a:solidFill>
            </a:endParaRPr>
          </a:p>
          <a:p>
            <a:pPr algn="just">
              <a:spcBef>
                <a:spcPct val="50000"/>
              </a:spcBef>
            </a:pPr>
            <a:r>
              <a:rPr lang="zh-CN" altLang="en-US" sz="2400" b="1">
                <a:solidFill>
                  <a:srgbClr val="66FF99"/>
                </a:solidFill>
              </a:rPr>
              <a:t>    （2）介质的密度</a:t>
            </a:r>
            <a:endParaRPr lang="zh-CN" altLang="en-US" sz="2400" b="1">
              <a:solidFill>
                <a:srgbClr val="66FF99"/>
              </a:solidFill>
            </a:endParaRPr>
          </a:p>
          <a:p>
            <a:pPr algn="just">
              <a:spcBef>
                <a:spcPct val="50000"/>
              </a:spcBef>
            </a:pPr>
            <a:r>
              <a:rPr lang="zh-CN" altLang="en-US" sz="2400" b="1">
                <a:solidFill>
                  <a:srgbClr val="66FF99"/>
                </a:solidFill>
              </a:rPr>
              <a:t>    （3）介质的腐蚀性</a:t>
            </a:r>
            <a:endParaRPr lang="zh-CN" altLang="en-US" sz="2400" b="1">
              <a:solidFill>
                <a:srgbClr val="66FF99"/>
              </a:solidFill>
            </a:endParaRPr>
          </a:p>
          <a:p>
            <a:pPr algn="just">
              <a:spcBef>
                <a:spcPct val="50000"/>
              </a:spcBef>
            </a:pPr>
            <a:r>
              <a:rPr lang="zh-CN" altLang="en-US" sz="2400" b="1">
                <a:solidFill>
                  <a:srgbClr val="FFFF00"/>
                </a:solidFill>
              </a:rPr>
              <a:t> 2、反应过程的特性</a:t>
            </a:r>
            <a:endParaRPr lang="zh-CN" altLang="en-US" sz="2400" b="1">
              <a:solidFill>
                <a:srgbClr val="FFFF00"/>
              </a:solidFill>
            </a:endParaRPr>
          </a:p>
          <a:p>
            <a:pPr algn="just">
              <a:spcBef>
                <a:spcPct val="50000"/>
              </a:spcBef>
            </a:pPr>
            <a:r>
              <a:rPr lang="zh-CN" altLang="en-US" sz="2400" b="1">
                <a:solidFill>
                  <a:srgbClr val="00CC99"/>
                </a:solidFill>
              </a:rPr>
              <a:t>      间歇操作还是连续操作；吸热反应还是放热反应；是否结晶或有固体沉淀物产生等。</a:t>
            </a:r>
            <a:endParaRPr lang="zh-CN" altLang="en-US" sz="2400" b="1">
              <a:solidFill>
                <a:srgbClr val="00CC99"/>
              </a:solidFill>
            </a:endParaRPr>
          </a:p>
          <a:p>
            <a:pPr algn="just">
              <a:spcBef>
                <a:spcPct val="50000"/>
              </a:spcBef>
            </a:pPr>
            <a:r>
              <a:rPr lang="zh-CN" altLang="en-US" sz="2400" b="1">
                <a:solidFill>
                  <a:srgbClr val="FFFF00"/>
                </a:solidFill>
              </a:rPr>
              <a:t>3、搅拌效果和搅拌功率的要求</a:t>
            </a:r>
            <a:endParaRPr lang="zh-CN" altLang="en-US" sz="2400" b="1">
              <a:solidFill>
                <a:srgbClr val="FFFF00"/>
              </a:solidFill>
            </a:endParaRPr>
          </a:p>
        </p:txBody>
      </p:sp>
      <p:sp>
        <p:nvSpPr>
          <p:cNvPr id="4" name="AutoShape 12"/>
          <p:cNvSpPr>
            <a:spLocks noChangeArrowheads="1"/>
          </p:cNvSpPr>
          <p:nvPr/>
        </p:nvSpPr>
        <p:spPr bwMode="auto">
          <a:xfrm>
            <a:off x="0" y="552450"/>
            <a:ext cx="3132138" cy="573088"/>
          </a:xfrm>
          <a:prstGeom prst="homePlate">
            <a:avLst>
              <a:gd name="adj" fmla="val 55671"/>
            </a:avLst>
          </a:prstGeom>
          <a:solidFill>
            <a:srgbClr val="66FF33"/>
          </a:solidFill>
          <a:ln w="9525">
            <a:noFill/>
            <a:miter lim="800000"/>
          </a:ln>
          <a:effectLst/>
        </p:spPr>
        <p:txBody>
          <a:bodyPr wrap="none" anchor="ctr"/>
          <a:lstStyle/>
          <a:p>
            <a:pPr algn="ctr">
              <a:defRPr/>
            </a:pPr>
            <a:r>
              <a:rPr lang="zh-CN" altLang="en-US" sz="2800" b="1" dirty="0">
                <a:solidFill>
                  <a:schemeClr val="bg2">
                    <a:lumMod val="50000"/>
                  </a:schemeClr>
                </a:solidFill>
              </a:rPr>
              <a:t>搅拌器的选型</a:t>
            </a:r>
            <a:endParaRPr lang="zh-CN" altLang="en-US" sz="2800" b="1" dirty="0">
              <a:solidFill>
                <a:schemeClr val="bg2">
                  <a:lumMod val="50000"/>
                </a:schemeClr>
              </a:solidFill>
            </a:endParaRP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E:\贺华\教案与习题\过程设备设计课件\反应设备\b8-10.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88" y="1341438"/>
            <a:ext cx="8729662"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AutoShape 12"/>
          <p:cNvSpPr>
            <a:spLocks noChangeArrowheads="1"/>
          </p:cNvSpPr>
          <p:nvPr/>
        </p:nvSpPr>
        <p:spPr bwMode="auto">
          <a:xfrm>
            <a:off x="-107950" y="549275"/>
            <a:ext cx="3130550" cy="571500"/>
          </a:xfrm>
          <a:prstGeom prst="homePlate">
            <a:avLst>
              <a:gd name="adj" fmla="val 55741"/>
            </a:avLst>
          </a:prstGeom>
          <a:solidFill>
            <a:srgbClr val="99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b="1"/>
              <a:t>搅拌器的选用</a:t>
            </a:r>
            <a:endParaRPr lang="zh-CN" altLang="en-US" sz="2800" b="1"/>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319088" y="0"/>
            <a:ext cx="8505825" cy="1143000"/>
          </a:xfrm>
        </p:spPr>
        <p:txBody>
          <a:bodyPr/>
          <a:lstStyle/>
          <a:p>
            <a:pPr algn="ctr"/>
            <a:r>
              <a:rPr lang="zh-CN" altLang="en-US" sz="4000" b="1" smtClean="0">
                <a:latin typeface="楷体" pitchFamily="49" charset="-122"/>
                <a:ea typeface="楷体" pitchFamily="49" charset="-122"/>
              </a:rPr>
              <a:t>实施发酵过程控制的一般步骤</a:t>
            </a:r>
            <a:endParaRPr lang="zh-CN" altLang="en-US" sz="4000" b="1" smtClean="0">
              <a:latin typeface="楷体" pitchFamily="49" charset="-122"/>
              <a:ea typeface="楷体" pitchFamily="49" charset="-122"/>
            </a:endParaRPr>
          </a:p>
        </p:txBody>
      </p:sp>
      <p:sp>
        <p:nvSpPr>
          <p:cNvPr id="13315" name="内容占位符 2"/>
          <p:cNvSpPr>
            <a:spLocks noGrp="1"/>
          </p:cNvSpPr>
          <p:nvPr>
            <p:ph idx="1"/>
          </p:nvPr>
        </p:nvSpPr>
        <p:spPr>
          <a:xfrm>
            <a:off x="519113" y="1341438"/>
            <a:ext cx="8305800" cy="4525962"/>
          </a:xfrm>
        </p:spPr>
        <p:txBody>
          <a:bodyPr/>
          <a:lstStyle/>
          <a:p>
            <a:pPr marL="34925" indent="0" algn="ctr">
              <a:lnSpc>
                <a:spcPct val="150000"/>
              </a:lnSpc>
              <a:buFont typeface="Wingdings 2" pitchFamily="18" charset="2"/>
              <a:buNone/>
            </a:pPr>
            <a:r>
              <a:rPr lang="zh-CN" altLang="en-US" sz="2400" dirty="0" smtClean="0">
                <a:latin typeface="黑体" pitchFamily="49" charset="-122"/>
                <a:ea typeface="黑体" pitchFamily="49" charset="-122"/>
              </a:rPr>
              <a:t>确定能反映过程变化的各种参数</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因素及其检测方法</a:t>
            </a:r>
            <a:endParaRPr lang="en-US" altLang="zh-CN" sz="2400" dirty="0" smtClean="0">
              <a:latin typeface="黑体" pitchFamily="49" charset="-122"/>
              <a:ea typeface="黑体" pitchFamily="49" charset="-122"/>
            </a:endParaRPr>
          </a:p>
          <a:p>
            <a:pPr marL="34925" indent="0" algn="ctr">
              <a:lnSpc>
                <a:spcPct val="150000"/>
              </a:lnSpc>
              <a:buFont typeface="Wingdings 2" pitchFamily="18" charset="2"/>
              <a:buNone/>
            </a:pPr>
            <a:endParaRPr lang="en-US" altLang="zh-CN" sz="2400" dirty="0" smtClean="0">
              <a:latin typeface="黑体" pitchFamily="49" charset="-122"/>
              <a:ea typeface="黑体" pitchFamily="49" charset="-122"/>
            </a:endParaRPr>
          </a:p>
          <a:p>
            <a:pPr marL="34925" indent="0" algn="ctr">
              <a:lnSpc>
                <a:spcPct val="150000"/>
              </a:lnSpc>
              <a:buFont typeface="Wingdings 2" pitchFamily="18" charset="2"/>
              <a:buNone/>
            </a:pPr>
            <a:r>
              <a:rPr lang="zh-CN" altLang="en-US" sz="2400" dirty="0" smtClean="0">
                <a:latin typeface="黑体" pitchFamily="49" charset="-122"/>
                <a:ea typeface="黑体" pitchFamily="49" charset="-122"/>
              </a:rPr>
              <a:t>确定这些参数</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因素的影响机制及其最适范围</a:t>
            </a:r>
            <a:endParaRPr lang="en-US" altLang="zh-CN" sz="2400" dirty="0" smtClean="0">
              <a:latin typeface="黑体" pitchFamily="49" charset="-122"/>
              <a:ea typeface="黑体" pitchFamily="49" charset="-122"/>
            </a:endParaRPr>
          </a:p>
          <a:p>
            <a:pPr marL="34925" indent="0" algn="ctr">
              <a:lnSpc>
                <a:spcPct val="150000"/>
              </a:lnSpc>
              <a:buFont typeface="Wingdings 2" pitchFamily="18" charset="2"/>
              <a:buNone/>
            </a:pPr>
            <a:endParaRPr lang="en-US" altLang="zh-CN" sz="2400" dirty="0" smtClean="0">
              <a:latin typeface="黑体" pitchFamily="49" charset="-122"/>
              <a:ea typeface="黑体" pitchFamily="49" charset="-122"/>
            </a:endParaRPr>
          </a:p>
          <a:p>
            <a:pPr marL="34925" indent="0" algn="ctr">
              <a:lnSpc>
                <a:spcPct val="150000"/>
              </a:lnSpc>
              <a:buFont typeface="Wingdings 2" pitchFamily="18" charset="2"/>
              <a:buNone/>
            </a:pPr>
            <a:r>
              <a:rPr lang="zh-CN" altLang="en-US" sz="2400" dirty="0" smtClean="0">
                <a:latin typeface="黑体" pitchFamily="49" charset="-122"/>
                <a:ea typeface="黑体" pitchFamily="49" charset="-122"/>
              </a:rPr>
              <a:t>建立模型定量描述各参数之间随时间变化的关系</a:t>
            </a:r>
            <a:endParaRPr lang="en-US" altLang="zh-CN" sz="2400" dirty="0" smtClean="0">
              <a:latin typeface="黑体" pitchFamily="49" charset="-122"/>
              <a:ea typeface="黑体" pitchFamily="49" charset="-122"/>
            </a:endParaRPr>
          </a:p>
          <a:p>
            <a:pPr marL="34925" indent="0" algn="ctr">
              <a:lnSpc>
                <a:spcPct val="150000"/>
              </a:lnSpc>
              <a:buFont typeface="Wingdings 2" pitchFamily="18" charset="2"/>
              <a:buNone/>
            </a:pPr>
            <a:endParaRPr lang="en-US" altLang="zh-CN" sz="2400" dirty="0" smtClean="0">
              <a:latin typeface="黑体" pitchFamily="49" charset="-122"/>
              <a:ea typeface="黑体" pitchFamily="49" charset="-122"/>
            </a:endParaRPr>
          </a:p>
          <a:p>
            <a:pPr marL="34925" indent="0" algn="ctr">
              <a:lnSpc>
                <a:spcPct val="150000"/>
              </a:lnSpc>
              <a:buFont typeface="Wingdings 2" pitchFamily="18" charset="2"/>
              <a:buNone/>
            </a:pPr>
            <a:r>
              <a:rPr lang="zh-CN" altLang="en-US" sz="2400" dirty="0" smtClean="0">
                <a:latin typeface="黑体" pitchFamily="49" charset="-122"/>
                <a:ea typeface="黑体" pitchFamily="49" charset="-122"/>
              </a:rPr>
              <a:t>通过计算机在线检测与控制，验证各种控制模型的可行性，实现发酵过程优化。</a:t>
            </a:r>
            <a:endParaRPr lang="zh-CN" altLang="en-US" sz="2400" dirty="0" smtClean="0">
              <a:latin typeface="黑体" pitchFamily="49" charset="-122"/>
              <a:ea typeface="黑体" pitchFamily="49" charset="-122"/>
            </a:endParaRPr>
          </a:p>
        </p:txBody>
      </p:sp>
      <p:sp>
        <p:nvSpPr>
          <p:cNvPr id="4" name="下箭头 3"/>
          <p:cNvSpPr/>
          <p:nvPr/>
        </p:nvSpPr>
        <p:spPr>
          <a:xfrm>
            <a:off x="4103688" y="2162175"/>
            <a:ext cx="936625" cy="433388"/>
          </a:xfrm>
          <a:prstGeom prst="downArrow">
            <a:avLst/>
          </a:prstGeom>
          <a:solidFill>
            <a:schemeClr val="bg1">
              <a:lumMod val="65000"/>
              <a:lumOff val="3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下箭头 4"/>
          <p:cNvSpPr/>
          <p:nvPr/>
        </p:nvSpPr>
        <p:spPr>
          <a:xfrm>
            <a:off x="4124325" y="4589463"/>
            <a:ext cx="935038" cy="431800"/>
          </a:xfrm>
          <a:prstGeom prst="downArrow">
            <a:avLst/>
          </a:prstGeom>
          <a:solidFill>
            <a:schemeClr val="bg1">
              <a:lumMod val="65000"/>
              <a:lumOff val="3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下箭头 5"/>
          <p:cNvSpPr/>
          <p:nvPr/>
        </p:nvSpPr>
        <p:spPr>
          <a:xfrm>
            <a:off x="4103688" y="3440113"/>
            <a:ext cx="936625" cy="431800"/>
          </a:xfrm>
          <a:prstGeom prst="downArrow">
            <a:avLst/>
          </a:prstGeom>
          <a:solidFill>
            <a:schemeClr val="bg1">
              <a:lumMod val="65000"/>
              <a:lumOff val="3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539750" y="764818"/>
            <a:ext cx="5257800"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pPr>
            <a:r>
              <a:rPr lang="en-US" altLang="zh-CN" sz="2800" b="1">
                <a:ea typeface="华文楷体" panose="02010600040101010101" pitchFamily="2" charset="-122"/>
              </a:rPr>
              <a:t>1</a:t>
            </a:r>
            <a:r>
              <a:rPr lang="zh-CN" altLang="en-US" sz="2800" b="1">
                <a:ea typeface="华文楷体" panose="02010600040101010101" pitchFamily="2" charset="-122"/>
              </a:rPr>
              <a:t>）菌种特性</a:t>
            </a:r>
            <a:endParaRPr lang="zh-CN" altLang="en-US" sz="2800" b="1">
              <a:ea typeface="华文楷体" panose="02010600040101010101" pitchFamily="2" charset="-122"/>
            </a:endParaRPr>
          </a:p>
          <a:p>
            <a:pPr>
              <a:lnSpc>
                <a:spcPct val="150000"/>
              </a:lnSpc>
            </a:pPr>
            <a:r>
              <a:rPr lang="en-US" altLang="zh-CN" sz="2800" b="1">
                <a:ea typeface="华文楷体" panose="02010600040101010101" pitchFamily="2" charset="-122"/>
              </a:rPr>
              <a:t>2</a:t>
            </a:r>
            <a:r>
              <a:rPr lang="zh-CN" altLang="en-US" sz="2800" b="1">
                <a:ea typeface="华文楷体" panose="02010600040101010101" pitchFamily="2" charset="-122"/>
              </a:rPr>
              <a:t>）培养基 （成分及配比）</a:t>
            </a:r>
            <a:endParaRPr lang="zh-CN" altLang="en-US" sz="2800" b="1">
              <a:ea typeface="华文楷体" panose="02010600040101010101" pitchFamily="2" charset="-122"/>
            </a:endParaRPr>
          </a:p>
          <a:p>
            <a:pPr>
              <a:lnSpc>
                <a:spcPct val="150000"/>
              </a:lnSpc>
            </a:pPr>
            <a:r>
              <a:rPr lang="en-US" altLang="zh-CN" sz="2800" b="1">
                <a:ea typeface="华文楷体" panose="02010600040101010101" pitchFamily="2" charset="-122"/>
              </a:rPr>
              <a:t>3</a:t>
            </a:r>
            <a:r>
              <a:rPr lang="zh-CN" altLang="en-US" sz="2800" b="1">
                <a:ea typeface="华文楷体" panose="02010600040101010101" pitchFamily="2" charset="-122"/>
              </a:rPr>
              <a:t>）发酵阶段</a:t>
            </a:r>
            <a:endParaRPr lang="zh-CN" altLang="en-US" sz="2800" b="1">
              <a:ea typeface="华文楷体" panose="02010600040101010101" pitchFamily="2" charset="-122"/>
            </a:endParaRPr>
          </a:p>
          <a:p>
            <a:pPr>
              <a:lnSpc>
                <a:spcPct val="150000"/>
              </a:lnSpc>
            </a:pPr>
            <a:r>
              <a:rPr lang="en-US" altLang="zh-CN" sz="2800" b="1">
                <a:ea typeface="华文楷体" panose="02010600040101010101" pitchFamily="2" charset="-122"/>
              </a:rPr>
              <a:t>4</a:t>
            </a:r>
            <a:r>
              <a:rPr lang="zh-CN" altLang="en-US" sz="2800" b="1">
                <a:ea typeface="华文楷体" panose="02010600040101010101" pitchFamily="2" charset="-122"/>
              </a:rPr>
              <a:t>）搅拌类型及搅拌速度</a:t>
            </a:r>
            <a:endParaRPr lang="zh-CN" altLang="en-US" sz="2800" b="1">
              <a:ea typeface="华文楷体" panose="02010600040101010101" pitchFamily="2" charset="-122"/>
            </a:endParaRPr>
          </a:p>
          <a:p>
            <a:pPr>
              <a:lnSpc>
                <a:spcPct val="150000"/>
              </a:lnSpc>
            </a:pPr>
            <a:r>
              <a:rPr lang="en-US" altLang="zh-CN" sz="2800" b="1">
                <a:ea typeface="华文楷体" panose="02010600040101010101" pitchFamily="2" charset="-122"/>
              </a:rPr>
              <a:t>5</a:t>
            </a:r>
            <a:r>
              <a:rPr lang="zh-CN" altLang="en-US" sz="2800" b="1">
                <a:ea typeface="华文楷体" panose="02010600040101010101" pitchFamily="2" charset="-122"/>
              </a:rPr>
              <a:t>）通气速度  （影响</a:t>
            </a:r>
            <a:r>
              <a:rPr lang="en-US" altLang="zh-CN" sz="2800" b="1">
                <a:ea typeface="华文楷体" panose="02010600040101010101" pitchFamily="2" charset="-122"/>
              </a:rPr>
              <a:t>Q</a:t>
            </a:r>
            <a:r>
              <a:rPr lang="zh-CN" altLang="en-US" sz="2800" b="1" baseline="-25000">
                <a:ea typeface="华文楷体" panose="02010600040101010101" pitchFamily="2" charset="-122"/>
              </a:rPr>
              <a:t>蒸发</a:t>
            </a:r>
            <a:r>
              <a:rPr lang="zh-CN" altLang="en-US" sz="2800" b="1">
                <a:ea typeface="华文楷体" panose="02010600040101010101" pitchFamily="2" charset="-122"/>
              </a:rPr>
              <a:t>）</a:t>
            </a:r>
            <a:endParaRPr lang="zh-CN" altLang="en-US" sz="2800" b="1">
              <a:ea typeface="华文楷体" panose="02010600040101010101" pitchFamily="2" charset="-122"/>
            </a:endParaRPr>
          </a:p>
          <a:p>
            <a:pPr>
              <a:lnSpc>
                <a:spcPct val="150000"/>
              </a:lnSpc>
            </a:pPr>
            <a:r>
              <a:rPr lang="en-US" altLang="zh-CN" sz="2800" b="1">
                <a:ea typeface="华文楷体" panose="02010600040101010101" pitchFamily="2" charset="-122"/>
              </a:rPr>
              <a:t>6</a:t>
            </a:r>
            <a:r>
              <a:rPr lang="zh-CN" altLang="en-US" sz="2800" b="1">
                <a:ea typeface="华文楷体" panose="02010600040101010101" pitchFamily="2" charset="-122"/>
              </a:rPr>
              <a:t>）罐内外的温差 </a:t>
            </a:r>
            <a:endParaRPr lang="zh-CN" altLang="en-US" sz="2800" b="1">
              <a:ea typeface="华文楷体" panose="02010600040101010101" pitchFamily="2" charset="-122"/>
            </a:endParaRPr>
          </a:p>
        </p:txBody>
      </p:sp>
      <p:sp>
        <p:nvSpPr>
          <p:cNvPr id="49155" name="Text Box 4"/>
          <p:cNvSpPr txBox="1">
            <a:spLocks noChangeArrowheads="1"/>
          </p:cNvSpPr>
          <p:nvPr/>
        </p:nvSpPr>
        <p:spPr bwMode="auto">
          <a:xfrm>
            <a:off x="971550" y="188595"/>
            <a:ext cx="66246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4000" b="1">
                <a:solidFill>
                  <a:srgbClr val="FFFF00"/>
                </a:solidFill>
                <a:latin typeface="华文新魏" panose="02010800040101010101" pitchFamily="2" charset="-122"/>
                <a:ea typeface="华文新魏" panose="02010800040101010101" pitchFamily="2" charset="-122"/>
              </a:rPr>
              <a:t>影响发酵温度的因素</a:t>
            </a:r>
            <a:endParaRPr lang="zh-CN" altLang="en-US" sz="4000" b="1">
              <a:solidFill>
                <a:srgbClr val="FFFF00"/>
              </a:solidFill>
              <a:latin typeface="华文新魏" panose="02010800040101010101" pitchFamily="2" charset="-122"/>
              <a:ea typeface="华文新魏" panose="02010800040101010101" pitchFamily="2" charset="-122"/>
            </a:endParaRPr>
          </a:p>
        </p:txBody>
      </p:sp>
      <p:sp>
        <p:nvSpPr>
          <p:cNvPr id="5" name="Text Box 5"/>
          <p:cNvSpPr txBox="1">
            <a:spLocks noChangeArrowheads="1"/>
          </p:cNvSpPr>
          <p:nvPr/>
        </p:nvSpPr>
        <p:spPr bwMode="auto">
          <a:xfrm>
            <a:off x="611188" y="4869140"/>
            <a:ext cx="800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200000"/>
              </a:lnSpc>
            </a:pPr>
            <a:r>
              <a:rPr lang="zh-CN" altLang="en-US" sz="1600" b="1">
                <a:ea typeface="华文楷体" panose="02010600040101010101" pitchFamily="2" charset="-122"/>
              </a:rPr>
              <a:t>由于</a:t>
            </a:r>
            <a:r>
              <a:rPr lang="en-US" altLang="zh-CN" sz="1600" b="1">
                <a:ea typeface="华文楷体" panose="02010600040101010101" pitchFamily="2" charset="-122"/>
              </a:rPr>
              <a:t>Q</a:t>
            </a:r>
            <a:r>
              <a:rPr lang="zh-CN" altLang="en-US" sz="1600" b="1" baseline="-25000">
                <a:ea typeface="华文楷体" panose="02010600040101010101" pitchFamily="2" charset="-122"/>
              </a:rPr>
              <a:t>生物</a:t>
            </a:r>
            <a:r>
              <a:rPr lang="zh-CN" altLang="en-US" sz="1600" b="1">
                <a:ea typeface="华文楷体" panose="02010600040101010101" pitchFamily="2" charset="-122"/>
              </a:rPr>
              <a:t>、</a:t>
            </a:r>
            <a:r>
              <a:rPr lang="en-US" altLang="zh-CN" sz="1600" b="1">
                <a:ea typeface="华文楷体" panose="02010600040101010101" pitchFamily="2" charset="-122"/>
              </a:rPr>
              <a:t>Q</a:t>
            </a:r>
            <a:r>
              <a:rPr lang="zh-CN" altLang="en-US" sz="1600" b="1" baseline="-25000">
                <a:ea typeface="华文楷体" panose="02010600040101010101" pitchFamily="2" charset="-122"/>
              </a:rPr>
              <a:t>蒸发</a:t>
            </a:r>
            <a:r>
              <a:rPr lang="zh-CN" altLang="en-US" sz="1600" b="1">
                <a:ea typeface="华文楷体" panose="02010600040101010101" pitchFamily="2" charset="-122"/>
              </a:rPr>
              <a:t>在发酵过程中随时间而变化，因此发酵热在整个发酵过程中也随时间变化。为了使发酵在一定温度下进行，必须采取措施加以控制。</a:t>
            </a:r>
            <a:endParaRPr lang="zh-CN" altLang="en-US" sz="1600" b="1">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ox(in)">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1" nodeType="clickEffect">
                                  <p:stCondLst>
                                    <p:cond delay="0"/>
                                  </p:stCondLst>
                                  <p:childTnLst>
                                    <p:animEffect transition="out" filter="box(in)">
                                      <p:cBhvr>
                                        <p:cTn id="11" dur="500"/>
                                        <p:tgtEl>
                                          <p:spTgt spid="11266"/>
                                        </p:tgtEl>
                                      </p:cBhvr>
                                    </p:animEffect>
                                    <p:set>
                                      <p:cBhvr>
                                        <p:cTn id="12" dur="1" fill="hold">
                                          <p:stCondLst>
                                            <p:cond delay="499"/>
                                          </p:stCondLst>
                                        </p:cTn>
                                        <p:tgtEl>
                                          <p:spTgt spid="112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6" grpId="1"/>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82274" name="Object 2"/>
          <p:cNvGraphicFramePr>
            <a:graphicFrameLocks noChangeAspect="1"/>
          </p:cNvGraphicFramePr>
          <p:nvPr/>
        </p:nvGraphicFramePr>
        <p:xfrm>
          <a:off x="1476375" y="3141663"/>
          <a:ext cx="5842000" cy="973137"/>
        </p:xfrm>
        <a:graphic>
          <a:graphicData uri="http://schemas.openxmlformats.org/presentationml/2006/ole">
            <mc:AlternateContent xmlns:mc="http://schemas.openxmlformats.org/markup-compatibility/2006">
              <mc:Choice xmlns:v="urn:schemas-microsoft-com:vml" Requires="v">
                <p:oleObj spid="_x0000_s50199" name="Equation" r:id="rId1" imgW="1752600" imgH="228600" progId="Equation.3">
                  <p:embed/>
                </p:oleObj>
              </mc:Choice>
              <mc:Fallback>
                <p:oleObj name="Equation" r:id="rId1" imgW="1752600" imgH="2286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141663"/>
                        <a:ext cx="5842000" cy="973137"/>
                      </a:xfrm>
                      <a:prstGeom prst="rect">
                        <a:avLst/>
                      </a:prstGeom>
                      <a:solidFill>
                        <a:schemeClr val="bg2"/>
                      </a:solidFill>
                      <a:ln>
                        <a:noFill/>
                      </a:ln>
                      <a:effectLst/>
                      <a:extLs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275" name="Text Box 3"/>
          <p:cNvSpPr txBox="1">
            <a:spLocks noChangeArrowheads="1"/>
          </p:cNvSpPr>
          <p:nvPr/>
        </p:nvSpPr>
        <p:spPr bwMode="auto">
          <a:xfrm>
            <a:off x="1619250" y="4365625"/>
            <a:ext cx="6705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400" b="1">
                <a:latin typeface="楷体_GB2312" pitchFamily="49" charset="-122"/>
                <a:ea typeface="楷体_GB2312" pitchFamily="49" charset="-122"/>
              </a:rPr>
              <a:t>    </a:t>
            </a:r>
            <a:r>
              <a:rPr kumimoji="1" lang="en-US" altLang="zh-CN" sz="2400" b="1">
                <a:ea typeface="华文楷体" panose="02010600040101010101" pitchFamily="2" charset="-122"/>
              </a:rPr>
              <a:t>G——</a:t>
            </a:r>
            <a:r>
              <a:rPr kumimoji="1" lang="zh-CN" altLang="en-US" sz="2400" b="1">
                <a:ea typeface="华文楷体" panose="02010600040101010101" pitchFamily="2" charset="-122"/>
              </a:rPr>
              <a:t>冷却水的流量</a:t>
            </a:r>
            <a:endParaRPr kumimoji="1" lang="zh-CN" altLang="en-US" sz="2400" b="1">
              <a:ea typeface="华文楷体" panose="02010600040101010101" pitchFamily="2" charset="-122"/>
            </a:endParaRPr>
          </a:p>
          <a:p>
            <a:pPr>
              <a:spcBef>
                <a:spcPct val="50000"/>
              </a:spcBef>
            </a:pPr>
            <a:r>
              <a:rPr kumimoji="1" lang="zh-CN" altLang="en-US" sz="2400" b="1">
                <a:ea typeface="华文楷体" panose="02010600040101010101" pitchFamily="2" charset="-122"/>
              </a:rPr>
              <a:t>       </a:t>
            </a:r>
            <a:r>
              <a:rPr kumimoji="1" lang="en-US" altLang="zh-CN" sz="2400" b="1">
                <a:ea typeface="华文楷体" panose="02010600040101010101" pitchFamily="2" charset="-122"/>
              </a:rPr>
              <a:t>c</a:t>
            </a:r>
            <a:r>
              <a:rPr kumimoji="1" lang="en-US" altLang="zh-CN" sz="2400" b="1" baseline="-25000">
                <a:ea typeface="华文楷体" panose="02010600040101010101" pitchFamily="2" charset="-122"/>
              </a:rPr>
              <a:t>w</a:t>
            </a:r>
            <a:r>
              <a:rPr kumimoji="1" lang="en-US" altLang="zh-CN" sz="2400" b="1">
                <a:ea typeface="华文楷体" panose="02010600040101010101" pitchFamily="2" charset="-122"/>
              </a:rPr>
              <a:t>——</a:t>
            </a:r>
            <a:r>
              <a:rPr kumimoji="1" lang="zh-CN" altLang="en-US" sz="2400" b="1">
                <a:ea typeface="华文楷体" panose="02010600040101010101" pitchFamily="2" charset="-122"/>
              </a:rPr>
              <a:t>水的比热</a:t>
            </a:r>
            <a:endParaRPr kumimoji="1" lang="zh-CN" altLang="en-US" sz="2400" b="1">
              <a:ea typeface="华文楷体" panose="02010600040101010101" pitchFamily="2" charset="-122"/>
            </a:endParaRPr>
          </a:p>
          <a:p>
            <a:pPr>
              <a:spcBef>
                <a:spcPct val="50000"/>
              </a:spcBef>
            </a:pPr>
            <a:r>
              <a:rPr kumimoji="1" lang="en-US" altLang="zh-CN" sz="2400" b="1">
                <a:ea typeface="华文楷体" panose="02010600040101010101" pitchFamily="2" charset="-122"/>
              </a:rPr>
              <a:t>  t</a:t>
            </a:r>
            <a:r>
              <a:rPr kumimoji="1" lang="en-US" altLang="zh-CN" sz="2400" b="1" baseline="-25000">
                <a:ea typeface="华文楷体" panose="02010600040101010101" pitchFamily="2" charset="-122"/>
              </a:rPr>
              <a:t>1</a:t>
            </a:r>
            <a:r>
              <a:rPr kumimoji="1" lang="zh-CN" altLang="en-US" sz="2400" b="1" baseline="-25000">
                <a:ea typeface="华文楷体" panose="02010600040101010101" pitchFamily="2" charset="-122"/>
              </a:rPr>
              <a:t>、</a:t>
            </a:r>
            <a:r>
              <a:rPr kumimoji="1" lang="en-US" altLang="zh-CN" sz="2400" b="1">
                <a:ea typeface="华文楷体" panose="02010600040101010101" pitchFamily="2" charset="-122"/>
              </a:rPr>
              <a:t>t</a:t>
            </a:r>
            <a:r>
              <a:rPr kumimoji="1" lang="en-US" altLang="zh-CN" sz="2400" b="1" baseline="-25000">
                <a:ea typeface="华文楷体" panose="02010600040101010101" pitchFamily="2" charset="-122"/>
              </a:rPr>
              <a:t>2</a:t>
            </a:r>
            <a:r>
              <a:rPr kumimoji="1" lang="en-US" altLang="zh-CN" sz="2400" b="1">
                <a:ea typeface="华文楷体" panose="02010600040101010101" pitchFamily="2" charset="-122"/>
              </a:rPr>
              <a:t>——</a:t>
            </a:r>
            <a:r>
              <a:rPr kumimoji="1" lang="zh-CN" altLang="en-US" sz="2400" b="1">
                <a:ea typeface="华文楷体" panose="02010600040101010101" pitchFamily="2" charset="-122"/>
              </a:rPr>
              <a:t>冷却水的进、出口温度</a:t>
            </a:r>
            <a:endParaRPr kumimoji="1" lang="zh-CN" altLang="en-US" sz="2400" b="1">
              <a:ea typeface="华文楷体" panose="02010600040101010101" pitchFamily="2" charset="-122"/>
            </a:endParaRPr>
          </a:p>
          <a:p>
            <a:pPr>
              <a:spcBef>
                <a:spcPct val="50000"/>
              </a:spcBef>
            </a:pPr>
            <a:r>
              <a:rPr kumimoji="1" lang="zh-CN" altLang="en-US" sz="2400" b="1">
                <a:ea typeface="华文楷体" panose="02010600040101010101" pitchFamily="2" charset="-122"/>
              </a:rPr>
              <a:t>       </a:t>
            </a:r>
            <a:r>
              <a:rPr kumimoji="1" lang="en-US" altLang="zh-CN" sz="2400" b="1">
                <a:ea typeface="华文楷体" panose="02010600040101010101" pitchFamily="2" charset="-122"/>
              </a:rPr>
              <a:t>V——</a:t>
            </a:r>
            <a:r>
              <a:rPr kumimoji="1" lang="zh-CN" altLang="en-US" sz="2400" b="1">
                <a:ea typeface="华文楷体" panose="02010600040101010101" pitchFamily="2" charset="-122"/>
              </a:rPr>
              <a:t>发酵液的体积</a:t>
            </a:r>
            <a:endParaRPr kumimoji="1" lang="zh-CN" altLang="en-US" sz="2400" b="1">
              <a:ea typeface="华文楷体" panose="02010600040101010101" pitchFamily="2" charset="-122"/>
            </a:endParaRPr>
          </a:p>
        </p:txBody>
      </p:sp>
      <p:sp>
        <p:nvSpPr>
          <p:cNvPr id="182276" name="Rectangle 4"/>
          <p:cNvSpPr>
            <a:spLocks noGrp="1" noChangeArrowheads="1"/>
          </p:cNvSpPr>
          <p:nvPr>
            <p:ph type="title"/>
          </p:nvPr>
        </p:nvSpPr>
        <p:spPr>
          <a:xfrm>
            <a:off x="971550" y="620713"/>
            <a:ext cx="4006850" cy="655637"/>
          </a:xfrm>
        </p:spPr>
        <p:txBody>
          <a:bodyPr/>
          <a:lstStyle/>
          <a:p>
            <a:pPr eaLnBrk="1" hangingPunct="1"/>
            <a:r>
              <a:rPr lang="zh-CN" altLang="en-US" sz="3200" b="1" smtClean="0">
                <a:latin typeface="Times New Roman" pitchFamily="18" charset="0"/>
                <a:ea typeface="华文楷体" panose="02010600040101010101" pitchFamily="2" charset="-122"/>
              </a:rPr>
              <a:t>三、发酵热的测定</a:t>
            </a:r>
            <a:endParaRPr lang="zh-CN" altLang="en-US" sz="3200" b="1" smtClean="0">
              <a:latin typeface="Times New Roman" pitchFamily="18" charset="0"/>
              <a:ea typeface="华文楷体" panose="02010600040101010101" pitchFamily="2" charset="-122"/>
            </a:endParaRPr>
          </a:p>
        </p:txBody>
      </p:sp>
      <p:sp>
        <p:nvSpPr>
          <p:cNvPr id="182277" name="Rectangle 5"/>
          <p:cNvSpPr>
            <a:spLocks noGrp="1" noChangeArrowheads="1"/>
          </p:cNvSpPr>
          <p:nvPr>
            <p:ph idx="1"/>
          </p:nvPr>
        </p:nvSpPr>
        <p:spPr>
          <a:xfrm>
            <a:off x="971550" y="1628775"/>
            <a:ext cx="7072313" cy="1295400"/>
          </a:xfrm>
        </p:spPr>
        <p:txBody>
          <a:bodyPr>
            <a:normAutofit fontScale="92500" lnSpcReduction="10000"/>
          </a:bodyPr>
          <a:lstStyle/>
          <a:p>
            <a:pPr marL="420370" indent="-384175" eaLnBrk="1" fontAlgn="auto" hangingPunct="1">
              <a:lnSpc>
                <a:spcPct val="150000"/>
              </a:lnSpc>
              <a:spcAft>
                <a:spcPts val="0"/>
              </a:spcAft>
              <a:buClr>
                <a:srgbClr val="FFFF00"/>
              </a:buClr>
              <a:buFont typeface="Wingdings 2"/>
              <a:buChar char=""/>
              <a:defRPr/>
            </a:pPr>
            <a:r>
              <a:rPr lang="zh-CN" altLang="en-US" b="1" spc="300" dirty="0" smtClean="0">
                <a:latin typeface="Times New Roman" pitchFamily="18" charset="0"/>
                <a:ea typeface="华文楷体" panose="02010600040101010101" pitchFamily="2" charset="-122"/>
              </a:rPr>
              <a:t>通过测量一定时间冷却水的流量和冷却水的进、出口温度，计算发酵热。</a:t>
            </a:r>
            <a:endParaRPr lang="zh-CN" altLang="en-US" b="1" spc="300" dirty="0" smtClean="0">
              <a:latin typeface="Times New Roman" pitchFamily="18" charset="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82276"/>
                                        </p:tgtEl>
                                        <p:attrNameLst>
                                          <p:attrName>style.visibility</p:attrName>
                                        </p:attrNameLst>
                                      </p:cBhvr>
                                      <p:to>
                                        <p:strVal val="visible"/>
                                      </p:to>
                                    </p:set>
                                    <p:anim to="" calcmode="lin" valueType="num">
                                      <p:cBhvr>
                                        <p:cTn id="7" dur="1" fill="hold"/>
                                        <p:tgtEl>
                                          <p:spTgt spid="182276"/>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grpId="0" nodeType="clickEffect">
                                  <p:stCondLst>
                                    <p:cond delay="0"/>
                                  </p:stCondLst>
                                  <p:childTnLst>
                                    <p:set>
                                      <p:cBhvr>
                                        <p:cTn id="11" dur="1" fill="hold">
                                          <p:stCondLst>
                                            <p:cond delay="0"/>
                                          </p:stCondLst>
                                        </p:cTn>
                                        <p:tgtEl>
                                          <p:spTgt spid="182277">
                                            <p:txEl>
                                              <p:pRg st="0" end="0"/>
                                            </p:txEl>
                                          </p:spTgt>
                                        </p:tgtEl>
                                        <p:attrNameLst>
                                          <p:attrName>style.visibility</p:attrName>
                                        </p:attrNameLst>
                                      </p:cBhvr>
                                      <p:to>
                                        <p:strVal val="visible"/>
                                      </p:to>
                                    </p:set>
                                    <p:anim calcmode="lin" valueType="num">
                                      <p:cBhvr additive="base">
                                        <p:cTn id="12" dur="500" fill="hold"/>
                                        <p:tgtEl>
                                          <p:spTgt spid="18227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822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nodeType="clickEffect">
                                  <p:stCondLst>
                                    <p:cond delay="0"/>
                                  </p:stCondLst>
                                  <p:childTnLst>
                                    <p:set>
                                      <p:cBhvr>
                                        <p:cTn id="17" dur="1" fill="hold">
                                          <p:stCondLst>
                                            <p:cond delay="0"/>
                                          </p:stCondLst>
                                        </p:cTn>
                                        <p:tgtEl>
                                          <p:spTgt spid="182274"/>
                                        </p:tgtEl>
                                        <p:attrNameLst>
                                          <p:attrName>style.visibility</p:attrName>
                                        </p:attrNameLst>
                                      </p:cBhvr>
                                      <p:to>
                                        <p:strVal val="visible"/>
                                      </p:to>
                                    </p:set>
                                    <p:anim calcmode="lin" valueType="num">
                                      <p:cBhvr additive="base">
                                        <p:cTn id="18" dur="500" fill="hold"/>
                                        <p:tgtEl>
                                          <p:spTgt spid="182274"/>
                                        </p:tgtEl>
                                        <p:attrNameLst>
                                          <p:attrName>ppt_x</p:attrName>
                                        </p:attrNameLst>
                                      </p:cBhvr>
                                      <p:tavLst>
                                        <p:tav tm="0">
                                          <p:val>
                                            <p:strVal val="0-#ppt_w/2"/>
                                          </p:val>
                                        </p:tav>
                                        <p:tav tm="100000">
                                          <p:val>
                                            <p:strVal val="#ppt_x"/>
                                          </p:val>
                                        </p:tav>
                                      </p:tavLst>
                                    </p:anim>
                                    <p:anim calcmode="lin" valueType="num">
                                      <p:cBhvr additive="base">
                                        <p:cTn id="19" dur="500" fill="hold"/>
                                        <p:tgtEl>
                                          <p:spTgt spid="182274"/>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182275"/>
                                        </p:tgtEl>
                                        <p:attrNameLst>
                                          <p:attrName>style.visibility</p:attrName>
                                        </p:attrNameLst>
                                      </p:cBhvr>
                                      <p:to>
                                        <p:strVal val="visible"/>
                                      </p:to>
                                    </p:set>
                                    <p:animEffect transition="in" filter="wipe(up)">
                                      <p:cBhvr>
                                        <p:cTn id="23" dur="500"/>
                                        <p:tgtEl>
                                          <p:spTgt spid="18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autoUpdateAnimBg="0"/>
      <p:bldP spid="182276" grpId="0"/>
      <p:bldP spid="182277"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83298" name="Object 2"/>
          <p:cNvGraphicFramePr>
            <a:graphicFrameLocks noChangeAspect="1"/>
          </p:cNvGraphicFramePr>
          <p:nvPr/>
        </p:nvGraphicFramePr>
        <p:xfrm>
          <a:off x="1331913" y="2205038"/>
          <a:ext cx="6499225" cy="935930"/>
        </p:xfrm>
        <a:graphic>
          <a:graphicData uri="http://schemas.openxmlformats.org/presentationml/2006/ole">
            <mc:AlternateContent xmlns:mc="http://schemas.openxmlformats.org/markup-compatibility/2006">
              <mc:Choice xmlns:v="urn:schemas-microsoft-com:vml" Requires="v">
                <p:oleObj spid="_x0000_s51223" name="Equation" r:id="rId1" imgW="1943100" imgH="228600" progId="Equation.3">
                  <p:embed/>
                </p:oleObj>
              </mc:Choice>
              <mc:Fallback>
                <p:oleObj name="Equation" r:id="rId1" imgW="1943100" imgH="2286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205038"/>
                        <a:ext cx="6499225" cy="935930"/>
                      </a:xfrm>
                      <a:prstGeom prst="rect">
                        <a:avLst/>
                      </a:prstGeom>
                      <a:solidFill>
                        <a:schemeClr val="bg2"/>
                      </a:solidFill>
                      <a:ln>
                        <a:noFill/>
                      </a:ln>
                      <a:effectLst/>
                    </p:spPr>
                  </p:pic>
                </p:oleObj>
              </mc:Fallback>
            </mc:AlternateContent>
          </a:graphicData>
        </a:graphic>
      </p:graphicFrame>
      <p:sp>
        <p:nvSpPr>
          <p:cNvPr id="183299" name="Text Box 3"/>
          <p:cNvSpPr txBox="1">
            <a:spLocks noChangeArrowheads="1"/>
          </p:cNvSpPr>
          <p:nvPr/>
        </p:nvSpPr>
        <p:spPr bwMode="auto">
          <a:xfrm>
            <a:off x="2484438" y="3500438"/>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400" b="1">
                <a:ea typeface="华文楷体" panose="02010600040101010101" pitchFamily="2" charset="-122"/>
              </a:rPr>
              <a:t>M</a:t>
            </a:r>
            <a:r>
              <a:rPr kumimoji="1" lang="en-US" altLang="zh-CN" sz="2400" b="1" baseline="-25000">
                <a:ea typeface="华文楷体" panose="02010600040101010101" pitchFamily="2" charset="-122"/>
              </a:rPr>
              <a:t>1</a:t>
            </a:r>
            <a:r>
              <a:rPr kumimoji="1" lang="en-US" altLang="zh-CN" sz="2400" b="1">
                <a:ea typeface="华文楷体" panose="02010600040101010101" pitchFamily="2" charset="-122"/>
              </a:rPr>
              <a:t>——</a:t>
            </a:r>
            <a:r>
              <a:rPr kumimoji="1" lang="zh-CN" altLang="en-US" sz="2400" b="1">
                <a:ea typeface="华文楷体" panose="02010600040101010101" pitchFamily="2" charset="-122"/>
              </a:rPr>
              <a:t>系统中发酵液的质量；</a:t>
            </a:r>
            <a:endParaRPr kumimoji="1" lang="zh-CN" altLang="en-US" sz="2400" b="1">
              <a:ea typeface="华文楷体" panose="02010600040101010101" pitchFamily="2" charset="-122"/>
            </a:endParaRPr>
          </a:p>
          <a:p>
            <a:pPr>
              <a:spcBef>
                <a:spcPct val="50000"/>
              </a:spcBef>
            </a:pPr>
            <a:r>
              <a:rPr kumimoji="1" lang="en-US" altLang="zh-CN" sz="2400" b="1">
                <a:ea typeface="华文楷体" panose="02010600040101010101" pitchFamily="2" charset="-122"/>
              </a:rPr>
              <a:t>M</a:t>
            </a:r>
            <a:r>
              <a:rPr kumimoji="1" lang="en-US" altLang="zh-CN" sz="2400" b="1" baseline="-25000">
                <a:ea typeface="华文楷体" panose="02010600040101010101" pitchFamily="2" charset="-122"/>
              </a:rPr>
              <a:t>2</a:t>
            </a:r>
            <a:r>
              <a:rPr kumimoji="1" lang="en-US" altLang="zh-CN" sz="2400" b="1">
                <a:ea typeface="华文楷体" panose="02010600040101010101" pitchFamily="2" charset="-122"/>
              </a:rPr>
              <a:t>——</a:t>
            </a:r>
            <a:r>
              <a:rPr kumimoji="1" lang="zh-CN" altLang="en-US" sz="2400" b="1">
                <a:ea typeface="华文楷体" panose="02010600040101010101" pitchFamily="2" charset="-122"/>
              </a:rPr>
              <a:t>发酵罐的质量；</a:t>
            </a:r>
            <a:endParaRPr kumimoji="1" lang="zh-CN" altLang="en-US" sz="2400" b="1">
              <a:ea typeface="华文楷体" panose="02010600040101010101" pitchFamily="2" charset="-122"/>
            </a:endParaRPr>
          </a:p>
          <a:p>
            <a:pPr>
              <a:spcBef>
                <a:spcPct val="50000"/>
              </a:spcBef>
            </a:pPr>
            <a:r>
              <a:rPr kumimoji="1" lang="en-US" altLang="zh-CN" sz="2400" b="1">
                <a:ea typeface="华文楷体" panose="02010600040101010101" pitchFamily="2" charset="-122"/>
              </a:rPr>
              <a:t> c</a:t>
            </a:r>
            <a:r>
              <a:rPr kumimoji="1" lang="en-US" altLang="zh-CN" sz="2400" b="1" baseline="-25000">
                <a:ea typeface="华文楷体" panose="02010600040101010101" pitchFamily="2" charset="-122"/>
              </a:rPr>
              <a:t>1</a:t>
            </a:r>
            <a:r>
              <a:rPr kumimoji="1" lang="en-US" altLang="zh-CN" sz="2400" b="1">
                <a:ea typeface="华文楷体" panose="02010600040101010101" pitchFamily="2" charset="-122"/>
              </a:rPr>
              <a:t>——</a:t>
            </a:r>
            <a:r>
              <a:rPr kumimoji="1" lang="zh-CN" altLang="en-US" sz="2400" b="1">
                <a:ea typeface="华文楷体" panose="02010600040101010101" pitchFamily="2" charset="-122"/>
              </a:rPr>
              <a:t>发酵液的比热；</a:t>
            </a:r>
            <a:endParaRPr kumimoji="1" lang="zh-CN" altLang="en-US" sz="2400" b="1">
              <a:ea typeface="华文楷体" panose="02010600040101010101" pitchFamily="2" charset="-122"/>
            </a:endParaRPr>
          </a:p>
          <a:p>
            <a:pPr>
              <a:spcBef>
                <a:spcPct val="50000"/>
              </a:spcBef>
            </a:pPr>
            <a:r>
              <a:rPr kumimoji="1" lang="en-US" altLang="zh-CN" sz="2400" b="1">
                <a:ea typeface="华文楷体" panose="02010600040101010101" pitchFamily="2" charset="-122"/>
              </a:rPr>
              <a:t> c</a:t>
            </a:r>
            <a:r>
              <a:rPr kumimoji="1" lang="en-US" altLang="zh-CN" sz="2400" b="1" baseline="-25000">
                <a:ea typeface="华文楷体" panose="02010600040101010101" pitchFamily="2" charset="-122"/>
              </a:rPr>
              <a:t>2</a:t>
            </a:r>
            <a:r>
              <a:rPr kumimoji="1" lang="en-US" altLang="zh-CN" sz="2400" b="1">
                <a:ea typeface="华文楷体" panose="02010600040101010101" pitchFamily="2" charset="-122"/>
              </a:rPr>
              <a:t>——</a:t>
            </a:r>
            <a:r>
              <a:rPr kumimoji="1" lang="zh-CN" altLang="en-US" sz="2400" b="1">
                <a:ea typeface="华文楷体" panose="02010600040101010101" pitchFamily="2" charset="-122"/>
              </a:rPr>
              <a:t>发酵罐材料的比热；</a:t>
            </a:r>
            <a:endParaRPr kumimoji="1" lang="zh-CN" altLang="en-US" sz="2400" b="1">
              <a:ea typeface="华文楷体" panose="02010600040101010101" pitchFamily="2" charset="-122"/>
            </a:endParaRPr>
          </a:p>
          <a:p>
            <a:pPr>
              <a:spcBef>
                <a:spcPct val="50000"/>
              </a:spcBef>
            </a:pPr>
            <a:r>
              <a:rPr kumimoji="1" lang="zh-CN" altLang="en-US" sz="2400" b="1">
                <a:ea typeface="华文楷体" panose="02010600040101010101" pitchFamily="2" charset="-122"/>
              </a:rPr>
              <a:t>  </a:t>
            </a:r>
            <a:r>
              <a:rPr kumimoji="1" lang="en-US" altLang="zh-CN" sz="2400" b="1">
                <a:ea typeface="华文楷体" panose="02010600040101010101" pitchFamily="2" charset="-122"/>
              </a:rPr>
              <a:t>S——</a:t>
            </a:r>
            <a:r>
              <a:rPr kumimoji="1" lang="zh-CN" altLang="en-US" sz="2400" b="1">
                <a:ea typeface="华文楷体" panose="02010600040101010101" pitchFamily="2" charset="-122"/>
              </a:rPr>
              <a:t>温度上升速率</a:t>
            </a:r>
            <a:endParaRPr kumimoji="1" lang="zh-CN" altLang="en-US" sz="2400" b="1">
              <a:ea typeface="华文楷体" panose="02010600040101010101" pitchFamily="2" charset="-122"/>
            </a:endParaRPr>
          </a:p>
        </p:txBody>
      </p:sp>
      <p:sp>
        <p:nvSpPr>
          <p:cNvPr id="183300" name="Rectangle 4"/>
          <p:cNvSpPr>
            <a:spLocks noGrp="1" noChangeArrowheads="1"/>
          </p:cNvSpPr>
          <p:nvPr>
            <p:ph idx="1"/>
          </p:nvPr>
        </p:nvSpPr>
        <p:spPr>
          <a:xfrm>
            <a:off x="395288" y="476250"/>
            <a:ext cx="8353425" cy="1752600"/>
          </a:xfrm>
        </p:spPr>
        <p:txBody>
          <a:bodyPr>
            <a:normAutofit fontScale="92500" lnSpcReduction="20000"/>
          </a:bodyPr>
          <a:lstStyle/>
          <a:p>
            <a:pPr marL="420370" indent="-384175" eaLnBrk="1" fontAlgn="auto" hangingPunct="1">
              <a:lnSpc>
                <a:spcPct val="140000"/>
              </a:lnSpc>
              <a:spcAft>
                <a:spcPts val="0"/>
              </a:spcAft>
              <a:buClr>
                <a:srgbClr val="FFFF00"/>
              </a:buClr>
              <a:buFont typeface="Wingdings 2"/>
              <a:buChar char=""/>
              <a:defRPr/>
            </a:pPr>
            <a:r>
              <a:rPr lang="zh-CN" altLang="en-US" b="1" dirty="0" smtClean="0">
                <a:latin typeface="Times New Roman" pitchFamily="18" charset="0"/>
                <a:ea typeface="华文楷体" panose="02010600040101010101" pitchFamily="2" charset="-122"/>
              </a:rPr>
              <a:t>通过发酵罐温度的自动控制，使罐温达到恒定，再关闭自动控制装置，测定温度随时间上升的速率，计算发酵热。</a:t>
            </a:r>
            <a:endParaRPr lang="zh-CN" altLang="en-US" b="1" dirty="0" smtClean="0">
              <a:latin typeface="Times New Roman" pitchFamily="18" charset="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83300">
                                            <p:txEl>
                                              <p:pRg st="0" end="0"/>
                                            </p:txEl>
                                          </p:spTgt>
                                        </p:tgtEl>
                                        <p:attrNameLst>
                                          <p:attrName>style.visibility</p:attrName>
                                        </p:attrNameLst>
                                      </p:cBhvr>
                                      <p:to>
                                        <p:strVal val="visible"/>
                                      </p:to>
                                    </p:set>
                                    <p:anim calcmode="lin" valueType="num">
                                      <p:cBhvr additive="base">
                                        <p:cTn id="7" dur="500" fill="hold"/>
                                        <p:tgtEl>
                                          <p:spTgt spid="18330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33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3298"/>
                                        </p:tgtEl>
                                        <p:attrNameLst>
                                          <p:attrName>style.visibility</p:attrName>
                                        </p:attrNameLst>
                                      </p:cBhvr>
                                      <p:to>
                                        <p:strVal val="visible"/>
                                      </p:to>
                                    </p:set>
                                    <p:anim calcmode="lin" valueType="num">
                                      <p:cBhvr additive="base">
                                        <p:cTn id="13" dur="500" fill="hold"/>
                                        <p:tgtEl>
                                          <p:spTgt spid="183298"/>
                                        </p:tgtEl>
                                        <p:attrNameLst>
                                          <p:attrName>ppt_x</p:attrName>
                                        </p:attrNameLst>
                                      </p:cBhvr>
                                      <p:tavLst>
                                        <p:tav tm="0">
                                          <p:val>
                                            <p:strVal val="#ppt_x"/>
                                          </p:val>
                                        </p:tav>
                                        <p:tav tm="100000">
                                          <p:val>
                                            <p:strVal val="#ppt_x"/>
                                          </p:val>
                                        </p:tav>
                                      </p:tavLst>
                                    </p:anim>
                                    <p:anim calcmode="lin" valueType="num">
                                      <p:cBhvr additive="base">
                                        <p:cTn id="14" dur="500" fill="hold"/>
                                        <p:tgtEl>
                                          <p:spTgt spid="18329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83299"/>
                                        </p:tgtEl>
                                        <p:attrNameLst>
                                          <p:attrName>style.visibility</p:attrName>
                                        </p:attrNameLst>
                                      </p:cBhvr>
                                      <p:to>
                                        <p:strVal val="visible"/>
                                      </p:to>
                                    </p:set>
                                    <p:animEffect transition="in" filter="randombar(horizontal)">
                                      <p:cBhvr>
                                        <p:cTn id="18" dur="500"/>
                                        <p:tgtEl>
                                          <p:spTgt spid="183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autoUpdateAnimBg="0"/>
      <p:bldP spid="18330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684213" y="908050"/>
            <a:ext cx="4800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zh-CN" altLang="en-US" sz="3200" b="1">
                <a:ea typeface="华文楷体" panose="02010600040101010101" pitchFamily="2" charset="-122"/>
              </a:rPr>
              <a:t>四、最适温度的选择</a:t>
            </a:r>
            <a:endParaRPr kumimoji="1" lang="zh-CN" altLang="en-US" sz="3200" b="1">
              <a:ea typeface="华文楷体" panose="02010600040101010101" pitchFamily="2" charset="-122"/>
            </a:endParaRPr>
          </a:p>
        </p:txBody>
      </p:sp>
      <p:sp>
        <p:nvSpPr>
          <p:cNvPr id="257027" name="Text Box 3"/>
          <p:cNvSpPr txBox="1">
            <a:spLocks noChangeArrowheads="1"/>
          </p:cNvSpPr>
          <p:nvPr/>
        </p:nvSpPr>
        <p:spPr bwMode="auto">
          <a:xfrm>
            <a:off x="827088" y="1916113"/>
            <a:ext cx="7489825"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spcBef>
                <a:spcPct val="50000"/>
              </a:spcBef>
              <a:buClr>
                <a:srgbClr val="FFFF00"/>
              </a:buClr>
              <a:buFont typeface="Wingdings" pitchFamily="2" charset="2"/>
              <a:buChar char="Ø"/>
            </a:pPr>
            <a:r>
              <a:rPr kumimoji="1" lang="zh-CN" altLang="en-US" sz="2800" b="1">
                <a:ea typeface="华文楷体" panose="02010600040101010101" pitchFamily="2" charset="-122"/>
              </a:rPr>
              <a:t>最适温度指在该温度下最适于菌的生长或产物的形成。</a:t>
            </a:r>
            <a:endParaRPr kumimoji="1" lang="zh-CN" altLang="en-US" sz="2800" b="1">
              <a:ea typeface="华文楷体" panose="02010600040101010101" pitchFamily="2" charset="-122"/>
            </a:endParaRPr>
          </a:p>
        </p:txBody>
      </p:sp>
      <p:sp>
        <p:nvSpPr>
          <p:cNvPr id="257028" name="Text Box 4"/>
          <p:cNvSpPr txBox="1">
            <a:spLocks noChangeArrowheads="1"/>
          </p:cNvSpPr>
          <p:nvPr/>
        </p:nvSpPr>
        <p:spPr bwMode="auto">
          <a:xfrm>
            <a:off x="827088" y="3429000"/>
            <a:ext cx="7467600"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spcBef>
                <a:spcPct val="50000"/>
              </a:spcBef>
              <a:buClr>
                <a:srgbClr val="FFFF00"/>
              </a:buClr>
              <a:buFont typeface="Wingdings" pitchFamily="2" charset="2"/>
              <a:buChar char="Ø"/>
            </a:pPr>
            <a:r>
              <a:rPr kumimoji="1" lang="zh-CN" altLang="en-US" sz="2800" b="1">
                <a:ea typeface="华文楷体" panose="02010600040101010101" pitchFamily="2" charset="-122"/>
              </a:rPr>
              <a:t>在发酵的整个周期内仅选一个温度不一定好。因为最适合菌生长的温度不一定适合产物的合成。</a:t>
            </a:r>
            <a:endParaRPr kumimoji="1" lang="zh-CN" altLang="en-US" sz="2800" b="1">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7027"/>
                                        </p:tgtEl>
                                        <p:attrNameLst>
                                          <p:attrName>style.visibility</p:attrName>
                                        </p:attrNameLst>
                                      </p:cBhvr>
                                      <p:to>
                                        <p:strVal val="visible"/>
                                      </p:to>
                                    </p:set>
                                    <p:animEffect transition="in" filter="checkerboard(across)">
                                      <p:cBhvr>
                                        <p:cTn id="7" dur="500"/>
                                        <p:tgtEl>
                                          <p:spTgt spid="2570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grpId="1" nodeType="clickEffect">
                                  <p:stCondLst>
                                    <p:cond delay="0"/>
                                  </p:stCondLst>
                                  <p:childTnLst>
                                    <p:animClr clrSpc="rgb" dir="cw">
                                      <p:cBhvr override="childStyle">
                                        <p:cTn id="11" dur="2000" fill="hold"/>
                                        <p:tgtEl>
                                          <p:spTgt spid="257027"/>
                                        </p:tgtEl>
                                        <p:attrNameLst>
                                          <p:attrName>style.color</p:attrName>
                                        </p:attrNameLst>
                                      </p:cBhvr>
                                      <p:to>
                                        <a:schemeClr val="accent2"/>
                                      </p:to>
                                    </p:animClr>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257028"/>
                                        </p:tgtEl>
                                        <p:attrNameLst>
                                          <p:attrName>style.visibility</p:attrName>
                                        </p:attrNameLst>
                                      </p:cBhvr>
                                      <p:to>
                                        <p:strVal val="visible"/>
                                      </p:to>
                                    </p:set>
                                    <p:animEffect transition="in" filter="blinds(horizontal)">
                                      <p:cBhvr>
                                        <p:cTn id="15" dur="5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autoUpdateAnimBg="0"/>
      <p:bldP spid="257027" grpId="1"/>
      <p:bldP spid="25702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539433" y="1412558"/>
            <a:ext cx="746125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spcBef>
                <a:spcPct val="50000"/>
              </a:spcBef>
            </a:pPr>
            <a:r>
              <a:rPr kumimoji="1" lang="zh-CN" altLang="en-US" sz="2800" b="1">
                <a:ea typeface="华文楷体" panose="02010600040101010101" pitchFamily="2" charset="-122"/>
              </a:rPr>
              <a:t>青霉素产生菌</a:t>
            </a:r>
            <a:endParaRPr lang="zh-CN" altLang="en-US" sz="2800">
              <a:ea typeface="华文楷体" panose="02010600040101010101" pitchFamily="2" charset="-122"/>
            </a:endParaRPr>
          </a:p>
          <a:p>
            <a:pPr>
              <a:lnSpc>
                <a:spcPct val="150000"/>
              </a:lnSpc>
              <a:spcBef>
                <a:spcPct val="50000"/>
              </a:spcBef>
            </a:pPr>
            <a:r>
              <a:rPr kumimoji="1" lang="zh-CN" altLang="en-US" sz="2400" b="1">
                <a:ea typeface="华文楷体" panose="02010600040101010101" pitchFamily="2" charset="-122"/>
              </a:rPr>
              <a:t>     </a:t>
            </a:r>
            <a:r>
              <a:rPr kumimoji="1" lang="zh-CN" altLang="en-US" sz="2800" b="1">
                <a:ea typeface="华文楷体" panose="02010600040101010101" pitchFamily="2" charset="-122"/>
              </a:rPr>
              <a:t>最适生长温度         最适生产温度</a:t>
            </a:r>
            <a:endParaRPr kumimoji="1" lang="en-US" altLang="zh-CN" sz="2800" b="1">
              <a:ea typeface="华文楷体" panose="02010600040101010101" pitchFamily="2" charset="-122"/>
            </a:endParaRPr>
          </a:p>
          <a:p>
            <a:pPr>
              <a:lnSpc>
                <a:spcPct val="150000"/>
              </a:lnSpc>
              <a:spcBef>
                <a:spcPct val="50000"/>
              </a:spcBef>
            </a:pPr>
            <a:r>
              <a:rPr kumimoji="1" lang="en-US" altLang="zh-CN" sz="2800" b="1">
                <a:solidFill>
                  <a:srgbClr val="FFFF00"/>
                </a:solidFill>
                <a:ea typeface="华文楷体" panose="02010600040101010101" pitchFamily="2" charset="-122"/>
              </a:rPr>
              <a:t>          30℃</a:t>
            </a:r>
            <a:r>
              <a:rPr kumimoji="1" lang="zh-CN" altLang="en-US" sz="2800" b="1">
                <a:ea typeface="华文楷体" panose="02010600040101010101" pitchFamily="2" charset="-122"/>
              </a:rPr>
              <a:t>                           </a:t>
            </a:r>
            <a:r>
              <a:rPr kumimoji="1" lang="en-US" altLang="zh-CN" sz="2800" b="1">
                <a:solidFill>
                  <a:srgbClr val="FFFF00"/>
                </a:solidFill>
                <a:ea typeface="华文楷体" panose="02010600040101010101" pitchFamily="2" charset="-122"/>
              </a:rPr>
              <a:t>20℃</a:t>
            </a:r>
            <a:endParaRPr kumimoji="1" lang="zh-CN" altLang="en-US" sz="2800" b="1">
              <a:ea typeface="华文楷体" panose="02010600040101010101" pitchFamily="2" charset="-122"/>
            </a:endParaRPr>
          </a:p>
        </p:txBody>
      </p:sp>
      <p:sp>
        <p:nvSpPr>
          <p:cNvPr id="53251" name="矩形 2"/>
          <p:cNvSpPr>
            <a:spLocks noChangeArrowheads="1"/>
          </p:cNvSpPr>
          <p:nvPr/>
        </p:nvSpPr>
        <p:spPr bwMode="auto">
          <a:xfrm>
            <a:off x="1258888" y="765175"/>
            <a:ext cx="24495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zh-CN" altLang="en-US" sz="3200" b="1">
                <a:solidFill>
                  <a:srgbClr val="FFFF00"/>
                </a:solidFill>
                <a:ea typeface="华文楷体" panose="02010600040101010101" pitchFamily="2" charset="-122"/>
              </a:rPr>
              <a:t>例如：</a:t>
            </a:r>
            <a:endParaRPr kumimoji="1" lang="zh-CN" altLang="en-US" sz="3200" b="1">
              <a:solidFill>
                <a:srgbClr val="FFFF00"/>
              </a:solidFill>
              <a:ea typeface="华文楷体" panose="02010600040101010101" pitchFamily="2" charset="-122"/>
            </a:endParaRPr>
          </a:p>
        </p:txBody>
      </p:sp>
      <p:sp>
        <p:nvSpPr>
          <p:cNvPr id="74756" name="Rectangle 4"/>
          <p:cNvSpPr>
            <a:spLocks noChangeArrowheads="1"/>
          </p:cNvSpPr>
          <p:nvPr/>
        </p:nvSpPr>
        <p:spPr bwMode="auto">
          <a:xfrm>
            <a:off x="179705" y="4220845"/>
            <a:ext cx="91440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23748" bIns="0" anchor="ctr">
            <a:spAutoFit/>
          </a:bodyPr>
          <a:lstStyle>
            <a:lvl1pPr indent="2667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Aft>
                <a:spcPts val="2400"/>
              </a:spcAft>
            </a:pPr>
            <a:r>
              <a:rPr lang="zh-CN" sz="2800" b="1">
                <a:ea typeface="华文楷体" panose="02010600040101010101" pitchFamily="2" charset="-122"/>
                <a:cs typeface="华文新魏" panose="02010800040101010101" pitchFamily="2" charset="-122"/>
              </a:rPr>
              <a:t>乳酸链球菌</a:t>
            </a:r>
            <a:endParaRPr lang="zh-CN" sz="2800" b="1">
              <a:ea typeface="华文楷体" panose="02010600040101010101" pitchFamily="2" charset="-122"/>
              <a:cs typeface="Arial" pitchFamily="34" charset="0"/>
            </a:endParaRPr>
          </a:p>
          <a:p>
            <a:pPr>
              <a:lnSpc>
                <a:spcPct val="150000"/>
              </a:lnSpc>
            </a:pPr>
            <a:r>
              <a:rPr lang="zh-CN" sz="2400" b="1">
                <a:ea typeface="华文楷体" panose="02010600040101010101" pitchFamily="2" charset="-122"/>
                <a:cs typeface="Times New Roman" pitchFamily="18" charset="0"/>
              </a:rPr>
              <a:t>   </a:t>
            </a:r>
            <a:r>
              <a:rPr lang="zh-CN" altLang="zh-CN" sz="2800" b="1">
                <a:solidFill>
                  <a:srgbClr val="FFFF00"/>
                </a:solidFill>
                <a:ea typeface="华文楷体" panose="02010600040101010101" pitchFamily="2" charset="-122"/>
                <a:cs typeface="Times New Roman" pitchFamily="18" charset="0"/>
              </a:rPr>
              <a:t>30</a:t>
            </a:r>
            <a:r>
              <a:rPr lang="zh-CN" altLang="zh-CN" sz="2800" b="1">
                <a:solidFill>
                  <a:srgbClr val="FFFF00"/>
                </a:solidFill>
                <a:ea typeface="华文楷体" panose="02010600040101010101" pitchFamily="2" charset="-122"/>
                <a:cs typeface="华文新魏" panose="02010800040101010101" pitchFamily="2" charset="-122"/>
              </a:rPr>
              <a:t>℃</a:t>
            </a:r>
            <a:r>
              <a:rPr lang="zh-CN" altLang="zh-CN" sz="2800" b="1">
                <a:solidFill>
                  <a:srgbClr val="FFFF00"/>
                </a:solidFill>
                <a:ea typeface="华文楷体" panose="02010600040101010101" pitchFamily="2" charset="-122"/>
                <a:cs typeface="Times New Roman" pitchFamily="18" charset="0"/>
              </a:rPr>
              <a:t>           </a:t>
            </a:r>
            <a:r>
              <a:rPr lang="en-US" altLang="zh-CN" sz="2800" b="1">
                <a:solidFill>
                  <a:srgbClr val="FFFF00"/>
                </a:solidFill>
                <a:ea typeface="华文楷体" panose="02010600040101010101" pitchFamily="2" charset="-122"/>
                <a:cs typeface="Times New Roman" pitchFamily="18" charset="0"/>
              </a:rPr>
              <a:t>            </a:t>
            </a:r>
            <a:r>
              <a:rPr lang="zh-CN" altLang="zh-CN" sz="2800" b="1">
                <a:solidFill>
                  <a:srgbClr val="FFFF00"/>
                </a:solidFill>
                <a:ea typeface="华文楷体" panose="02010600040101010101" pitchFamily="2" charset="-122"/>
                <a:cs typeface="Times New Roman" pitchFamily="18" charset="0"/>
              </a:rPr>
              <a:t> 34</a:t>
            </a:r>
            <a:r>
              <a:rPr lang="zh-CN" altLang="zh-CN" sz="2800" b="1">
                <a:solidFill>
                  <a:srgbClr val="FFFF00"/>
                </a:solidFill>
                <a:ea typeface="华文楷体" panose="02010600040101010101" pitchFamily="2" charset="-122"/>
                <a:cs typeface="华文新魏" panose="02010800040101010101" pitchFamily="2" charset="-122"/>
              </a:rPr>
              <a:t>℃</a:t>
            </a:r>
            <a:r>
              <a:rPr lang="zh-CN" altLang="zh-CN" sz="2800" b="1">
                <a:solidFill>
                  <a:srgbClr val="FFFF00"/>
                </a:solidFill>
                <a:ea typeface="华文楷体" panose="02010600040101010101" pitchFamily="2" charset="-122"/>
                <a:cs typeface="Times New Roman" pitchFamily="18" charset="0"/>
              </a:rPr>
              <a:t>       </a:t>
            </a:r>
            <a:r>
              <a:rPr lang="en-US" altLang="zh-CN" sz="2800" b="1">
                <a:solidFill>
                  <a:srgbClr val="FFFF00"/>
                </a:solidFill>
                <a:ea typeface="华文楷体" panose="02010600040101010101" pitchFamily="2" charset="-122"/>
                <a:cs typeface="Times New Roman" pitchFamily="18" charset="0"/>
              </a:rPr>
              <a:t>           </a:t>
            </a:r>
            <a:r>
              <a:rPr lang="zh-CN" altLang="zh-CN" sz="2800" b="1">
                <a:solidFill>
                  <a:srgbClr val="FFFF00"/>
                </a:solidFill>
                <a:ea typeface="华文楷体" panose="02010600040101010101" pitchFamily="2" charset="-122"/>
                <a:cs typeface="Times New Roman" pitchFamily="18" charset="0"/>
              </a:rPr>
              <a:t>      40</a:t>
            </a:r>
            <a:r>
              <a:rPr lang="zh-CN" altLang="zh-CN" sz="2800" b="1">
                <a:solidFill>
                  <a:srgbClr val="FFFF00"/>
                </a:solidFill>
                <a:ea typeface="华文楷体" panose="02010600040101010101" pitchFamily="2" charset="-122"/>
                <a:cs typeface="华文新魏" panose="02010800040101010101" pitchFamily="2" charset="-122"/>
              </a:rPr>
              <a:t>℃</a:t>
            </a:r>
            <a:endParaRPr lang="zh-CN" altLang="zh-CN" sz="2800" b="1">
              <a:solidFill>
                <a:srgbClr val="FFFF00"/>
              </a:solidFill>
              <a:ea typeface="华文楷体" panose="02010600040101010101" pitchFamily="2" charset="-122"/>
              <a:cs typeface="Arial" pitchFamily="34" charset="0"/>
            </a:endParaRPr>
          </a:p>
          <a:p>
            <a:r>
              <a:rPr lang="zh-CN" sz="2800" b="1">
                <a:ea typeface="华文楷体" panose="02010600040101010101" pitchFamily="2" charset="-122"/>
                <a:cs typeface="华文新魏" panose="02010800040101010101" pitchFamily="2" charset="-122"/>
              </a:rPr>
              <a:t>最适产酸温度</a:t>
            </a:r>
            <a:r>
              <a:rPr lang="zh-CN" sz="2800" b="1">
                <a:ea typeface="华文楷体" panose="02010600040101010101" pitchFamily="2" charset="-122"/>
                <a:cs typeface="Times New Roman" pitchFamily="18" charset="0"/>
              </a:rPr>
              <a:t>   </a:t>
            </a:r>
            <a:r>
              <a:rPr lang="zh-CN" sz="2800" b="1">
                <a:ea typeface="华文楷体" panose="02010600040101010101" pitchFamily="2" charset="-122"/>
                <a:cs typeface="华文新魏" panose="02010800040101010101" pitchFamily="2" charset="-122"/>
              </a:rPr>
              <a:t>最适生长温度</a:t>
            </a:r>
            <a:r>
              <a:rPr lang="zh-CN" sz="2800" b="1">
                <a:ea typeface="华文楷体" panose="02010600040101010101" pitchFamily="2" charset="-122"/>
                <a:cs typeface="Times New Roman" pitchFamily="18" charset="0"/>
              </a:rPr>
              <a:t>    </a:t>
            </a:r>
            <a:r>
              <a:rPr lang="zh-CN" sz="2800" b="1">
                <a:ea typeface="华文楷体" panose="02010600040101010101" pitchFamily="2" charset="-122"/>
                <a:cs typeface="华文新魏" panose="02010800040101010101" pitchFamily="2" charset="-122"/>
              </a:rPr>
              <a:t>发酵速度最高温度</a:t>
            </a:r>
            <a:endParaRPr lang="zh-CN" sz="2800" b="1">
              <a:ea typeface="华文楷体" panose="02010600040101010101" pitchFamily="2" charset="-122"/>
              <a:cs typeface="Arial" pitchFamily="34" charset="0"/>
            </a:endParaRPr>
          </a:p>
          <a:p>
            <a:endParaRPr lang="zh-CN" sz="2400" b="1">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box(in)">
                                      <p:cBhvr>
                                        <p:cTn id="7" dur="500"/>
                                        <p:tgtEl>
                                          <p:spTgt spid="6553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1" nodeType="clickEffect">
                                  <p:stCondLst>
                                    <p:cond delay="0"/>
                                  </p:stCondLst>
                                  <p:childTnLst>
                                    <p:animEffect transition="out" filter="diamond(in)">
                                      <p:cBhvr>
                                        <p:cTn id="11" dur="2000"/>
                                        <p:tgtEl>
                                          <p:spTgt spid="65538"/>
                                        </p:tgtEl>
                                      </p:cBhvr>
                                    </p:animEffect>
                                    <p:set>
                                      <p:cBhvr>
                                        <p:cTn id="12" dur="1" fill="hold">
                                          <p:stCondLst>
                                            <p:cond delay="1999"/>
                                          </p:stCondLst>
                                        </p:cTn>
                                        <p:tgtEl>
                                          <p:spTgt spid="655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4756"/>
                                        </p:tgtEl>
                                        <p:attrNameLst>
                                          <p:attrName>style.visibility</p:attrName>
                                        </p:attrNameLst>
                                      </p:cBhvr>
                                      <p:to>
                                        <p:strVal val="visible"/>
                                      </p:to>
                                    </p:set>
                                    <p:animEffect transition="in" filter="box(in)">
                                      <p:cBhvr>
                                        <p:cTn id="17" dur="500"/>
                                        <p:tgtEl>
                                          <p:spTgt spid="74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8" grpId="1"/>
      <p:bldP spid="7475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827088" y="836613"/>
            <a:ext cx="5157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zh-CN" altLang="en-US" sz="2800" b="1">
                <a:ea typeface="华文楷体" panose="02010600040101010101" pitchFamily="2" charset="-122"/>
              </a:rPr>
              <a:t>温度的选择与其它发酵条件</a:t>
            </a:r>
            <a:endParaRPr kumimoji="1" lang="zh-CN" altLang="en-US" sz="2800" b="1">
              <a:ea typeface="华文楷体" panose="02010600040101010101" pitchFamily="2" charset="-122"/>
            </a:endParaRPr>
          </a:p>
        </p:txBody>
      </p:sp>
      <p:sp>
        <p:nvSpPr>
          <p:cNvPr id="259075" name="Text Box 3"/>
          <p:cNvSpPr txBox="1">
            <a:spLocks noChangeArrowheads="1"/>
          </p:cNvSpPr>
          <p:nvPr/>
        </p:nvSpPr>
        <p:spPr bwMode="auto">
          <a:xfrm>
            <a:off x="1116013" y="1773238"/>
            <a:ext cx="714375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30000"/>
              </a:lnSpc>
              <a:spcBef>
                <a:spcPct val="50000"/>
              </a:spcBef>
            </a:pPr>
            <a:r>
              <a:rPr kumimoji="1" lang="en-US" altLang="zh-CN" sz="2800" b="1">
                <a:solidFill>
                  <a:srgbClr val="FFCCCC"/>
                </a:solidFill>
                <a:ea typeface="宋体" pitchFamily="2" charset="-122"/>
              </a:rPr>
              <a:t>   </a:t>
            </a:r>
            <a:r>
              <a:rPr kumimoji="1" lang="en-US" altLang="zh-CN" sz="2800" b="1">
                <a:solidFill>
                  <a:srgbClr val="FFFF00"/>
                </a:solidFill>
                <a:latin typeface="楷体_GB2312" pitchFamily="49" charset="-122"/>
                <a:ea typeface="楷体_GB2312" pitchFamily="49" charset="-122"/>
              </a:rPr>
              <a:t>●  </a:t>
            </a:r>
            <a:r>
              <a:rPr kumimoji="1" lang="zh-CN" altLang="en-US" sz="3200" b="1">
                <a:solidFill>
                  <a:srgbClr val="FFFF00"/>
                </a:solidFill>
                <a:latin typeface="华文楷体" panose="02010600040101010101" pitchFamily="2" charset="-122"/>
                <a:ea typeface="华文楷体" panose="02010600040101010101" pitchFamily="2" charset="-122"/>
              </a:rPr>
              <a:t>通气条件</a:t>
            </a:r>
            <a:endParaRPr kumimoji="1" lang="zh-CN" altLang="en-US" sz="3200" b="1">
              <a:solidFill>
                <a:srgbClr val="FFFF00"/>
              </a:solidFill>
              <a:latin typeface="华文楷体" panose="02010600040101010101" pitchFamily="2" charset="-122"/>
              <a:ea typeface="华文楷体" panose="02010600040101010101" pitchFamily="2" charset="-122"/>
            </a:endParaRPr>
          </a:p>
        </p:txBody>
      </p:sp>
      <p:sp>
        <p:nvSpPr>
          <p:cNvPr id="4" name="矩形 3"/>
          <p:cNvSpPr>
            <a:spLocks noChangeArrowheads="1"/>
          </p:cNvSpPr>
          <p:nvPr/>
        </p:nvSpPr>
        <p:spPr bwMode="auto">
          <a:xfrm>
            <a:off x="1187450" y="2708275"/>
            <a:ext cx="7199313"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spcBef>
                <a:spcPct val="50000"/>
              </a:spcBef>
            </a:pPr>
            <a:r>
              <a:rPr kumimoji="1" lang="zh-CN" altLang="en-US" sz="2400" b="1">
                <a:latin typeface="楷体_GB2312" pitchFamily="49" charset="-122"/>
                <a:ea typeface="楷体_GB2312" pitchFamily="49" charset="-122"/>
              </a:rPr>
              <a:t>    </a:t>
            </a:r>
            <a:r>
              <a:rPr kumimoji="1" lang="zh-CN" altLang="en-US" sz="2800" b="1">
                <a:ea typeface="华文楷体" panose="02010600040101010101" pitchFamily="2" charset="-122"/>
              </a:rPr>
              <a:t>在通气条件差的情况下，最适的发酵温度应比在正常良好通气条件下低一些；这是由于在较低的温度下，氧溶解度相应大些，菌的生长速率相应小些，从而弥补可能因通气不足而造成的代谢异常。</a:t>
            </a:r>
            <a:endParaRPr kumimoji="1" lang="zh-CN" altLang="en-US" sz="2800" b="1">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9075"/>
                                        </p:tgtEl>
                                        <p:attrNameLst>
                                          <p:attrName>style.visibility</p:attrName>
                                        </p:attrNameLst>
                                      </p:cBhvr>
                                      <p:to>
                                        <p:strVal val="visible"/>
                                      </p:to>
                                    </p:set>
                                    <p:animEffect transition="in" filter="blinds(horizontal)">
                                      <p:cBhvr>
                                        <p:cTn id="7" dur="500"/>
                                        <p:tgtEl>
                                          <p:spTgt spid="25907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autoUpdateAnimBg="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Text Box 4"/>
          <p:cNvSpPr txBox="1">
            <a:spLocks noChangeArrowheads="1"/>
          </p:cNvSpPr>
          <p:nvPr/>
        </p:nvSpPr>
        <p:spPr bwMode="auto">
          <a:xfrm>
            <a:off x="827088" y="981075"/>
            <a:ext cx="64801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20000"/>
              </a:lnSpc>
              <a:spcBef>
                <a:spcPct val="50000"/>
              </a:spcBef>
            </a:pPr>
            <a:r>
              <a:rPr kumimoji="1" lang="en-US" altLang="zh-CN" sz="2400">
                <a:solidFill>
                  <a:srgbClr val="FFFF00"/>
                </a:solidFill>
                <a:ea typeface="宋体" pitchFamily="2" charset="-122"/>
              </a:rPr>
              <a:t>   </a:t>
            </a:r>
            <a:r>
              <a:rPr kumimoji="1" lang="en-US" altLang="zh-CN" sz="2800" b="1">
                <a:solidFill>
                  <a:srgbClr val="FFFF00"/>
                </a:solidFill>
                <a:latin typeface="楷体_GB2312" pitchFamily="49" charset="-122"/>
                <a:ea typeface="楷体_GB2312" pitchFamily="49" charset="-122"/>
              </a:rPr>
              <a:t>● </a:t>
            </a:r>
            <a:r>
              <a:rPr kumimoji="1" lang="zh-CN" altLang="en-US" sz="3200" b="1">
                <a:solidFill>
                  <a:srgbClr val="FFFF00"/>
                </a:solidFill>
                <a:latin typeface="华文楷体" panose="02010600040101010101" pitchFamily="2" charset="-122"/>
                <a:ea typeface="华文楷体" panose="02010600040101010101" pitchFamily="2" charset="-122"/>
              </a:rPr>
              <a:t>培养基成分和浓度</a:t>
            </a:r>
            <a:endParaRPr kumimoji="1" lang="zh-CN" altLang="en-US" sz="3200" b="1">
              <a:solidFill>
                <a:srgbClr val="FFFF00"/>
              </a:solidFill>
              <a:latin typeface="华文楷体" panose="02010600040101010101" pitchFamily="2" charset="-122"/>
              <a:ea typeface="华文楷体" panose="02010600040101010101" pitchFamily="2" charset="-122"/>
            </a:endParaRPr>
          </a:p>
        </p:txBody>
      </p:sp>
      <p:sp>
        <p:nvSpPr>
          <p:cNvPr id="3" name="矩形 2"/>
          <p:cNvSpPr>
            <a:spLocks noChangeArrowheads="1"/>
          </p:cNvSpPr>
          <p:nvPr/>
        </p:nvSpPr>
        <p:spPr bwMode="auto">
          <a:xfrm>
            <a:off x="1476375" y="2166094"/>
            <a:ext cx="69119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200000"/>
              </a:lnSpc>
              <a:spcBef>
                <a:spcPct val="50000"/>
              </a:spcBef>
            </a:pPr>
            <a:r>
              <a:rPr kumimoji="1" lang="zh-CN" altLang="en-US" sz="2400" b="1" dirty="0">
                <a:latin typeface="楷体_GB2312" pitchFamily="49" charset="-122"/>
                <a:ea typeface="楷体_GB2312" pitchFamily="49" charset="-122"/>
              </a:rPr>
              <a:t>    </a:t>
            </a:r>
            <a:r>
              <a:rPr kumimoji="1" lang="zh-CN" altLang="en-US" sz="2800" b="1" dirty="0">
                <a:ea typeface="华文楷体" panose="02010600040101010101" pitchFamily="2" charset="-122"/>
              </a:rPr>
              <a:t>在使用较稀薄或较易利用的培养基时，提高培养温度则养料往往过早耗竭，导致菌丝过早自溶，使抗生素产量降低。</a:t>
            </a:r>
            <a:endParaRPr kumimoji="1" lang="zh-CN" altLang="en-US" sz="2800" b="1" dirty="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64196"/>
                                        </p:tgtEl>
                                        <p:attrNameLst>
                                          <p:attrName>style.visibility</p:attrName>
                                        </p:attrNameLst>
                                      </p:cBhvr>
                                      <p:to>
                                        <p:strVal val="visible"/>
                                      </p:to>
                                    </p:set>
                                    <p:animEffect transition="in" filter="barn(outVertical)">
                                      <p:cBhvr>
                                        <p:cTn id="7" dur="500"/>
                                        <p:tgtEl>
                                          <p:spTgt spid="26419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6" grpId="0" autoUpdateAnimBg="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989013" y="265113"/>
            <a:ext cx="7467600" cy="1143000"/>
          </a:xfrm>
        </p:spPr>
        <p:txBody>
          <a:bodyPr/>
          <a:lstStyle/>
          <a:p>
            <a:pPr algn="ctr"/>
            <a:r>
              <a:rPr lang="zh-CN" altLang="en-US" sz="4000" dirty="0" smtClean="0">
                <a:latin typeface="楷体" pitchFamily="49" charset="-122"/>
                <a:ea typeface="楷体" pitchFamily="49" charset="-122"/>
              </a:rPr>
              <a:t>温度控制对青霉素产量的影响</a:t>
            </a:r>
            <a:endParaRPr lang="zh-CN" altLang="en-US" sz="4000" dirty="0" smtClean="0">
              <a:latin typeface="楷体" pitchFamily="49" charset="-122"/>
              <a:ea typeface="楷体" pitchFamily="49" charset="-122"/>
            </a:endParaRPr>
          </a:p>
        </p:txBody>
      </p:sp>
      <p:cxnSp>
        <p:nvCxnSpPr>
          <p:cNvPr id="18" name="直接连接符 17"/>
          <p:cNvCxnSpPr/>
          <p:nvPr/>
        </p:nvCxnSpPr>
        <p:spPr>
          <a:xfrm>
            <a:off x="1547813" y="2644775"/>
            <a:ext cx="6804025" cy="0"/>
          </a:xfrm>
          <a:prstGeom prst="line">
            <a:avLst/>
          </a:prstGeom>
          <a:ln w="222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bwMode="auto">
          <a:xfrm>
            <a:off x="1476375" y="5805488"/>
            <a:ext cx="7380288" cy="508000"/>
            <a:chOff x="1477005" y="5481228"/>
            <a:chExt cx="7379471" cy="508702"/>
          </a:xfrm>
        </p:grpSpPr>
        <p:sp>
          <p:nvSpPr>
            <p:cNvPr id="56357" name="文本框 32"/>
            <p:cNvSpPr txBox="1">
              <a:spLocks noChangeArrowheads="1"/>
            </p:cNvSpPr>
            <p:nvPr/>
          </p:nvSpPr>
          <p:spPr bwMode="auto">
            <a:xfrm>
              <a:off x="6840252" y="5620598"/>
              <a:ext cx="20162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a:solidFill>
                    <a:srgbClr val="99FF66"/>
                  </a:solidFill>
                </a:rPr>
                <a:t>时间（</a:t>
              </a:r>
              <a:r>
                <a:rPr lang="en-US" altLang="zh-CN">
                  <a:solidFill>
                    <a:srgbClr val="99FF66"/>
                  </a:solidFill>
                </a:rPr>
                <a:t>h</a:t>
              </a:r>
              <a:r>
                <a:rPr lang="zh-CN" altLang="en-US">
                  <a:solidFill>
                    <a:srgbClr val="99FF66"/>
                  </a:solidFill>
                </a:rPr>
                <a:t>）</a:t>
              </a:r>
              <a:endParaRPr lang="zh-CN" altLang="en-US">
                <a:solidFill>
                  <a:srgbClr val="99FF66"/>
                </a:solidFill>
              </a:endParaRPr>
            </a:p>
          </p:txBody>
        </p:sp>
        <p:cxnSp>
          <p:nvCxnSpPr>
            <p:cNvPr id="5" name="直接箭头连接符 4"/>
            <p:cNvCxnSpPr/>
            <p:nvPr/>
          </p:nvCxnSpPr>
          <p:spPr>
            <a:xfrm>
              <a:off x="1477005" y="5481228"/>
              <a:ext cx="6768351" cy="0"/>
            </a:xfrm>
            <a:prstGeom prst="straightConnector1">
              <a:avLst/>
            </a:prstGeom>
            <a:ln>
              <a:solidFill>
                <a:srgbClr val="99FF6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bwMode="auto">
          <a:xfrm>
            <a:off x="736600" y="1700213"/>
            <a:ext cx="812800" cy="4105275"/>
            <a:chOff x="735828" y="1376772"/>
            <a:chExt cx="813185" cy="4104456"/>
          </a:xfrm>
        </p:grpSpPr>
        <p:sp>
          <p:nvSpPr>
            <p:cNvPr id="56347" name="文本框 33"/>
            <p:cNvSpPr txBox="1">
              <a:spLocks noChangeArrowheads="1"/>
            </p:cNvSpPr>
            <p:nvPr/>
          </p:nvSpPr>
          <p:spPr bwMode="auto">
            <a:xfrm rot="-5400000">
              <a:off x="-87618" y="2812286"/>
              <a:ext cx="20162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a:solidFill>
                    <a:srgbClr val="99FF66"/>
                  </a:solidFill>
                </a:rPr>
                <a:t>温度（℃）</a:t>
              </a:r>
              <a:endParaRPr lang="zh-CN" altLang="en-US">
                <a:solidFill>
                  <a:srgbClr val="99FF66"/>
                </a:solidFill>
              </a:endParaRPr>
            </a:p>
          </p:txBody>
        </p:sp>
        <p:grpSp>
          <p:nvGrpSpPr>
            <p:cNvPr id="56348" name="组合 15"/>
            <p:cNvGrpSpPr/>
            <p:nvPr/>
          </p:nvGrpSpPr>
          <p:grpSpPr bwMode="auto">
            <a:xfrm>
              <a:off x="1477005" y="1376772"/>
              <a:ext cx="72008" cy="4104456"/>
              <a:chOff x="1475656" y="1484784"/>
              <a:chExt cx="72008" cy="4104456"/>
            </a:xfrm>
          </p:grpSpPr>
          <p:cxnSp>
            <p:nvCxnSpPr>
              <p:cNvPr id="7" name="直接箭头连接符 6"/>
              <p:cNvCxnSpPr/>
              <p:nvPr/>
            </p:nvCxnSpPr>
            <p:spPr>
              <a:xfrm flipV="1">
                <a:off x="1476193" y="1484784"/>
                <a:ext cx="0" cy="4104456"/>
              </a:xfrm>
              <a:prstGeom prst="straightConnector1">
                <a:avLst/>
              </a:prstGeom>
              <a:ln>
                <a:solidFill>
                  <a:srgbClr val="99FF66"/>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476193" y="4292511"/>
                <a:ext cx="714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476193" y="3068793"/>
                <a:ext cx="714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476193" y="4941669"/>
                <a:ext cx="714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476193" y="3716364"/>
                <a:ext cx="714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476193" y="2421222"/>
                <a:ext cx="714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476193" y="1845074"/>
                <a:ext cx="714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6349" name="文本框 36"/>
            <p:cNvSpPr txBox="1">
              <a:spLocks noChangeArrowheads="1"/>
            </p:cNvSpPr>
            <p:nvPr/>
          </p:nvSpPr>
          <p:spPr bwMode="auto">
            <a:xfrm>
              <a:off x="1044957" y="1571305"/>
              <a:ext cx="44250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r">
                <a:lnSpc>
                  <a:spcPts val="2400"/>
                </a:lnSpc>
              </a:pPr>
              <a:r>
                <a:rPr lang="en-US" altLang="zh-CN">
                  <a:solidFill>
                    <a:srgbClr val="99FF66"/>
                  </a:solidFill>
                </a:rPr>
                <a:t>30</a:t>
              </a:r>
              <a:endParaRPr lang="en-US" altLang="zh-CN">
                <a:solidFill>
                  <a:srgbClr val="99FF66"/>
                </a:solidFill>
              </a:endParaRPr>
            </a:p>
            <a:p>
              <a:pPr algn="r">
                <a:lnSpc>
                  <a:spcPts val="2400"/>
                </a:lnSpc>
              </a:pPr>
              <a:endParaRPr lang="en-US" altLang="zh-CN">
                <a:solidFill>
                  <a:srgbClr val="99FF66"/>
                </a:solidFill>
              </a:endParaRPr>
            </a:p>
            <a:p>
              <a:pPr algn="r">
                <a:lnSpc>
                  <a:spcPts val="2400"/>
                </a:lnSpc>
              </a:pPr>
              <a:r>
                <a:rPr lang="en-US" altLang="zh-CN">
                  <a:solidFill>
                    <a:srgbClr val="99FF66"/>
                  </a:solidFill>
                </a:rPr>
                <a:t>25</a:t>
              </a:r>
              <a:endParaRPr lang="en-US" altLang="zh-CN">
                <a:solidFill>
                  <a:srgbClr val="99FF66"/>
                </a:solidFill>
              </a:endParaRPr>
            </a:p>
            <a:p>
              <a:pPr algn="r">
                <a:lnSpc>
                  <a:spcPts val="2400"/>
                </a:lnSpc>
              </a:pPr>
              <a:endParaRPr lang="en-US" altLang="zh-CN">
                <a:solidFill>
                  <a:srgbClr val="99FF66"/>
                </a:solidFill>
              </a:endParaRPr>
            </a:p>
            <a:p>
              <a:pPr algn="r">
                <a:lnSpc>
                  <a:spcPts val="2400"/>
                </a:lnSpc>
              </a:pPr>
              <a:r>
                <a:rPr lang="en-US" altLang="zh-CN">
                  <a:solidFill>
                    <a:srgbClr val="99FF66"/>
                  </a:solidFill>
                </a:rPr>
                <a:t>20</a:t>
              </a:r>
              <a:endParaRPr lang="en-US" altLang="zh-CN">
                <a:solidFill>
                  <a:srgbClr val="99FF66"/>
                </a:solidFill>
              </a:endParaRPr>
            </a:p>
            <a:p>
              <a:pPr algn="r">
                <a:lnSpc>
                  <a:spcPts val="2400"/>
                </a:lnSpc>
              </a:pPr>
              <a:endParaRPr lang="en-US" altLang="zh-CN">
                <a:solidFill>
                  <a:srgbClr val="99FF66"/>
                </a:solidFill>
              </a:endParaRPr>
            </a:p>
            <a:p>
              <a:pPr algn="r">
                <a:lnSpc>
                  <a:spcPts val="2400"/>
                </a:lnSpc>
              </a:pPr>
              <a:r>
                <a:rPr lang="en-US" altLang="zh-CN">
                  <a:solidFill>
                    <a:srgbClr val="99FF66"/>
                  </a:solidFill>
                </a:rPr>
                <a:t>15</a:t>
              </a:r>
              <a:endParaRPr lang="en-US" altLang="zh-CN">
                <a:solidFill>
                  <a:srgbClr val="99FF66"/>
                </a:solidFill>
              </a:endParaRPr>
            </a:p>
            <a:p>
              <a:pPr algn="r">
                <a:lnSpc>
                  <a:spcPts val="2400"/>
                </a:lnSpc>
              </a:pPr>
              <a:endParaRPr lang="en-US" altLang="zh-CN">
                <a:solidFill>
                  <a:srgbClr val="99FF66"/>
                </a:solidFill>
              </a:endParaRPr>
            </a:p>
            <a:p>
              <a:pPr algn="r">
                <a:lnSpc>
                  <a:spcPts val="2400"/>
                </a:lnSpc>
              </a:pPr>
              <a:r>
                <a:rPr lang="en-US" altLang="zh-CN">
                  <a:solidFill>
                    <a:srgbClr val="99FF66"/>
                  </a:solidFill>
                </a:rPr>
                <a:t>10</a:t>
              </a:r>
              <a:endParaRPr lang="en-US" altLang="zh-CN">
                <a:solidFill>
                  <a:srgbClr val="99FF66"/>
                </a:solidFill>
              </a:endParaRPr>
            </a:p>
            <a:p>
              <a:pPr algn="r">
                <a:lnSpc>
                  <a:spcPts val="2400"/>
                </a:lnSpc>
              </a:pPr>
              <a:endParaRPr lang="en-US" altLang="zh-CN">
                <a:solidFill>
                  <a:srgbClr val="99FF66"/>
                </a:solidFill>
              </a:endParaRPr>
            </a:p>
            <a:p>
              <a:pPr algn="r">
                <a:lnSpc>
                  <a:spcPts val="2400"/>
                </a:lnSpc>
              </a:pPr>
              <a:r>
                <a:rPr lang="en-US" altLang="zh-CN">
                  <a:solidFill>
                    <a:srgbClr val="99FF66"/>
                  </a:solidFill>
                </a:rPr>
                <a:t>5</a:t>
              </a:r>
              <a:endParaRPr lang="zh-CN" altLang="en-US">
                <a:solidFill>
                  <a:srgbClr val="99FF66"/>
                </a:solidFill>
              </a:endParaRPr>
            </a:p>
          </p:txBody>
        </p:sp>
      </p:grpSp>
      <p:grpSp>
        <p:nvGrpSpPr>
          <p:cNvPr id="48" name="组合 47"/>
          <p:cNvGrpSpPr/>
          <p:nvPr/>
        </p:nvGrpSpPr>
        <p:grpSpPr bwMode="auto">
          <a:xfrm>
            <a:off x="1512888" y="1722292"/>
            <a:ext cx="538162" cy="340293"/>
            <a:chOff x="1513009" y="1396021"/>
            <a:chExt cx="538711" cy="340791"/>
          </a:xfrm>
        </p:grpSpPr>
        <p:cxnSp>
          <p:nvCxnSpPr>
            <p:cNvPr id="20" name="直接连接符 19"/>
            <p:cNvCxnSpPr/>
            <p:nvPr/>
          </p:nvCxnSpPr>
          <p:spPr>
            <a:xfrm>
              <a:off x="1547970" y="1736812"/>
              <a:ext cx="252669" cy="0"/>
            </a:xfrm>
            <a:prstGeom prst="line">
              <a:avLst/>
            </a:prstGeom>
            <a:ln w="222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6346" name="文本框 46"/>
            <p:cNvSpPr txBox="1">
              <a:spLocks noChangeArrowheads="1"/>
            </p:cNvSpPr>
            <p:nvPr/>
          </p:nvSpPr>
          <p:spPr bwMode="auto">
            <a:xfrm>
              <a:off x="1513009" y="1396021"/>
              <a:ext cx="538711" cy="33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altLang="zh-CN" sz="1600" dirty="0"/>
                <a:t>5 h</a:t>
              </a:r>
              <a:endParaRPr lang="zh-CN" altLang="en-US" sz="1600" dirty="0"/>
            </a:p>
          </p:txBody>
        </p:sp>
      </p:grpSp>
      <p:grpSp>
        <p:nvGrpSpPr>
          <p:cNvPr id="50" name="组合 49"/>
          <p:cNvGrpSpPr/>
          <p:nvPr/>
        </p:nvGrpSpPr>
        <p:grpSpPr bwMode="auto">
          <a:xfrm>
            <a:off x="1691680" y="2055816"/>
            <a:ext cx="1512887" cy="576263"/>
            <a:chOff x="1824785" y="1731543"/>
            <a:chExt cx="1512168" cy="576064"/>
          </a:xfrm>
        </p:grpSpPr>
        <p:grpSp>
          <p:nvGrpSpPr>
            <p:cNvPr id="56341" name="组合 42"/>
            <p:cNvGrpSpPr/>
            <p:nvPr/>
          </p:nvGrpSpPr>
          <p:grpSpPr bwMode="auto">
            <a:xfrm>
              <a:off x="1824785" y="1731543"/>
              <a:ext cx="1512168" cy="576064"/>
              <a:chOff x="2051720" y="1844823"/>
              <a:chExt cx="1512168" cy="576064"/>
            </a:xfrm>
          </p:grpSpPr>
          <p:cxnSp>
            <p:nvCxnSpPr>
              <p:cNvPr id="22" name="直接连接符 21"/>
              <p:cNvCxnSpPr/>
              <p:nvPr/>
            </p:nvCxnSpPr>
            <p:spPr>
              <a:xfrm>
                <a:off x="2051720" y="1844823"/>
                <a:ext cx="0" cy="576064"/>
              </a:xfrm>
              <a:prstGeom prst="line">
                <a:avLst/>
              </a:prstGeom>
              <a:ln w="95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051720" y="2420887"/>
                <a:ext cx="1512168"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56342" name="文本框 48"/>
            <p:cNvSpPr txBox="1">
              <a:spLocks noChangeArrowheads="1"/>
            </p:cNvSpPr>
            <p:nvPr/>
          </p:nvSpPr>
          <p:spPr bwMode="auto">
            <a:xfrm>
              <a:off x="2482594" y="1880541"/>
              <a:ext cx="792088" cy="39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altLang="zh-CN" sz="2000" dirty="0"/>
                <a:t>35 h</a:t>
              </a:r>
              <a:endParaRPr lang="zh-CN" altLang="en-US" sz="2000" dirty="0"/>
            </a:p>
          </p:txBody>
        </p:sp>
      </p:grpSp>
      <p:grpSp>
        <p:nvGrpSpPr>
          <p:cNvPr id="53" name="组合 52"/>
          <p:cNvGrpSpPr/>
          <p:nvPr/>
        </p:nvGrpSpPr>
        <p:grpSpPr bwMode="auto">
          <a:xfrm>
            <a:off x="3336925" y="2613024"/>
            <a:ext cx="3611563" cy="599950"/>
            <a:chOff x="3336953" y="2289170"/>
            <a:chExt cx="3611311" cy="599743"/>
          </a:xfrm>
        </p:grpSpPr>
        <p:grpSp>
          <p:nvGrpSpPr>
            <p:cNvPr id="56337" name="组合 43"/>
            <p:cNvGrpSpPr/>
            <p:nvPr/>
          </p:nvGrpSpPr>
          <p:grpSpPr bwMode="auto">
            <a:xfrm>
              <a:off x="3336953" y="2289170"/>
              <a:ext cx="3611311" cy="576064"/>
              <a:chOff x="3563888" y="2420887"/>
              <a:chExt cx="3960440" cy="576064"/>
            </a:xfrm>
          </p:grpSpPr>
          <p:cxnSp>
            <p:nvCxnSpPr>
              <p:cNvPr id="26" name="直接连接符 25"/>
              <p:cNvCxnSpPr/>
              <p:nvPr/>
            </p:nvCxnSpPr>
            <p:spPr>
              <a:xfrm>
                <a:off x="3563888" y="2420887"/>
                <a:ext cx="0" cy="576064"/>
              </a:xfrm>
              <a:prstGeom prst="line">
                <a:avLst/>
              </a:prstGeom>
              <a:ln w="12700">
                <a:solidFill>
                  <a:srgbClr val="FFFFCC"/>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63888" y="2996951"/>
                <a:ext cx="3960440" cy="0"/>
              </a:xfrm>
              <a:prstGeom prst="line">
                <a:avLst/>
              </a:prstGeom>
              <a:ln w="22225">
                <a:solidFill>
                  <a:srgbClr val="FFFFCC"/>
                </a:solidFill>
              </a:ln>
            </p:spPr>
            <p:style>
              <a:lnRef idx="1">
                <a:schemeClr val="accent1"/>
              </a:lnRef>
              <a:fillRef idx="0">
                <a:schemeClr val="accent1"/>
              </a:fillRef>
              <a:effectRef idx="0">
                <a:schemeClr val="accent1"/>
              </a:effectRef>
              <a:fontRef idx="minor">
                <a:schemeClr val="tx1"/>
              </a:fontRef>
            </p:style>
          </p:cxnSp>
        </p:grpSp>
        <p:sp>
          <p:nvSpPr>
            <p:cNvPr id="56338" name="文本框 50"/>
            <p:cNvSpPr txBox="1">
              <a:spLocks noChangeArrowheads="1"/>
            </p:cNvSpPr>
            <p:nvPr/>
          </p:nvSpPr>
          <p:spPr bwMode="auto">
            <a:xfrm>
              <a:off x="4631635" y="2519709"/>
              <a:ext cx="876869"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altLang="zh-CN" dirty="0"/>
                <a:t>85 h</a:t>
              </a:r>
              <a:endParaRPr lang="zh-CN" altLang="en-US" dirty="0"/>
            </a:p>
          </p:txBody>
        </p:sp>
      </p:grpSp>
      <p:grpSp>
        <p:nvGrpSpPr>
          <p:cNvPr id="55" name="组合 54"/>
          <p:cNvGrpSpPr/>
          <p:nvPr/>
        </p:nvGrpSpPr>
        <p:grpSpPr bwMode="auto">
          <a:xfrm>
            <a:off x="6948488" y="2632075"/>
            <a:ext cx="1439862" cy="576263"/>
            <a:chOff x="6948264" y="2307607"/>
            <a:chExt cx="1440160" cy="576064"/>
          </a:xfrm>
        </p:grpSpPr>
        <p:grpSp>
          <p:nvGrpSpPr>
            <p:cNvPr id="56333" name="组合 44"/>
            <p:cNvGrpSpPr/>
            <p:nvPr/>
          </p:nvGrpSpPr>
          <p:grpSpPr bwMode="auto">
            <a:xfrm>
              <a:off x="6948264" y="2307607"/>
              <a:ext cx="1440160" cy="576064"/>
              <a:chOff x="7524328" y="2420887"/>
              <a:chExt cx="1440160" cy="576064"/>
            </a:xfrm>
          </p:grpSpPr>
          <p:cxnSp>
            <p:nvCxnSpPr>
              <p:cNvPr id="30" name="直接连接符 29"/>
              <p:cNvCxnSpPr/>
              <p:nvPr/>
            </p:nvCxnSpPr>
            <p:spPr>
              <a:xfrm>
                <a:off x="7524328" y="2420887"/>
                <a:ext cx="0" cy="576064"/>
              </a:xfrm>
              <a:prstGeom prst="line">
                <a:avLst/>
              </a:prstGeom>
              <a:ln w="6350">
                <a:solidFill>
                  <a:srgbClr val="FFFF99"/>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524328" y="2420887"/>
                <a:ext cx="1440160" cy="0"/>
              </a:xfrm>
              <a:prstGeom prst="line">
                <a:avLst/>
              </a:prstGeom>
              <a:ln w="22225">
                <a:solidFill>
                  <a:srgbClr val="FFFF99"/>
                </a:solidFill>
              </a:ln>
            </p:spPr>
            <p:style>
              <a:lnRef idx="1">
                <a:schemeClr val="accent1"/>
              </a:lnRef>
              <a:fillRef idx="0">
                <a:schemeClr val="accent1"/>
              </a:fillRef>
              <a:effectRef idx="0">
                <a:schemeClr val="accent1"/>
              </a:effectRef>
              <a:fontRef idx="minor">
                <a:schemeClr val="tx1"/>
              </a:fontRef>
            </p:style>
          </p:cxnSp>
        </p:grpSp>
        <p:sp>
          <p:nvSpPr>
            <p:cNvPr id="56334" name="文本框 51"/>
            <p:cNvSpPr txBox="1">
              <a:spLocks noChangeArrowheads="1"/>
            </p:cNvSpPr>
            <p:nvPr/>
          </p:nvSpPr>
          <p:spPr bwMode="auto">
            <a:xfrm>
              <a:off x="7452200" y="2321358"/>
              <a:ext cx="610203"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altLang="zh-CN" dirty="0"/>
                <a:t>40 h</a:t>
              </a:r>
              <a:endParaRPr lang="zh-CN" altLang="en-US" dirty="0"/>
            </a:p>
          </p:txBody>
        </p:sp>
      </p:grpSp>
      <p:grpSp>
        <p:nvGrpSpPr>
          <p:cNvPr id="59" name="组合 58"/>
          <p:cNvGrpSpPr/>
          <p:nvPr/>
        </p:nvGrpSpPr>
        <p:grpSpPr bwMode="auto">
          <a:xfrm>
            <a:off x="5695950" y="3279775"/>
            <a:ext cx="2297113" cy="1204913"/>
            <a:chOff x="5695764" y="2955679"/>
            <a:chExt cx="2296570" cy="1205699"/>
          </a:xfrm>
        </p:grpSpPr>
        <p:sp>
          <p:nvSpPr>
            <p:cNvPr id="56" name="爆炸形 1 55"/>
            <p:cNvSpPr/>
            <p:nvPr/>
          </p:nvSpPr>
          <p:spPr>
            <a:xfrm>
              <a:off x="5695764" y="2955679"/>
              <a:ext cx="2296570" cy="1205699"/>
            </a:xfrm>
            <a:prstGeom prst="irregularSeal1">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332" name="文本框 57"/>
            <p:cNvSpPr txBox="1">
              <a:spLocks noChangeArrowheads="1"/>
            </p:cNvSpPr>
            <p:nvPr/>
          </p:nvSpPr>
          <p:spPr bwMode="auto">
            <a:xfrm>
              <a:off x="6283539" y="3261146"/>
              <a:ext cx="1458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altLang="zh-CN" sz="2800" b="1">
                  <a:solidFill>
                    <a:srgbClr val="FF0000"/>
                  </a:solidFill>
                </a:rPr>
                <a:t>14.7%</a:t>
              </a:r>
              <a:endParaRPr lang="zh-CN" altLang="en-US" sz="2800" b="1">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750"/>
                                        <p:tgtEl>
                                          <p:spTgt spid="42"/>
                                        </p:tgtEl>
                                      </p:cBhvr>
                                    </p:animEffect>
                                  </p:childTnLst>
                                </p:cTn>
                              </p:par>
                              <p:par>
                                <p:cTn id="8" presetID="22" presetClass="entr" presetSubtype="4" fill="hold" nodeType="withEffect">
                                  <p:stCondLst>
                                    <p:cond delay="40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65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10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125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10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59"/>
                                        </p:tgtEl>
                                        <p:attrNameLst>
                                          <p:attrName>style.visibility</p:attrName>
                                        </p:attrNameLst>
                                      </p:cBhvr>
                                      <p:to>
                                        <p:strVal val="visible"/>
                                      </p:to>
                                    </p:set>
                                    <p:anim calcmode="lin" valueType="num">
                                      <p:cBhvr>
                                        <p:cTn id="40" dur="250" fill="hold"/>
                                        <p:tgtEl>
                                          <p:spTgt spid="59"/>
                                        </p:tgtEl>
                                        <p:attrNameLst>
                                          <p:attrName>ppt_w</p:attrName>
                                        </p:attrNameLst>
                                      </p:cBhvr>
                                      <p:tavLst>
                                        <p:tav tm="0">
                                          <p:val>
                                            <p:fltVal val="0"/>
                                          </p:val>
                                        </p:tav>
                                        <p:tav tm="100000">
                                          <p:val>
                                            <p:strVal val="#ppt_w"/>
                                          </p:val>
                                        </p:tav>
                                      </p:tavLst>
                                    </p:anim>
                                    <p:anim calcmode="lin" valueType="num">
                                      <p:cBhvr>
                                        <p:cTn id="41" dur="250" fill="hold"/>
                                        <p:tgtEl>
                                          <p:spTgt spid="59"/>
                                        </p:tgtEl>
                                        <p:attrNameLst>
                                          <p:attrName>ppt_h</p:attrName>
                                        </p:attrNameLst>
                                      </p:cBhvr>
                                      <p:tavLst>
                                        <p:tav tm="0">
                                          <p:val>
                                            <p:fltVal val="0"/>
                                          </p:val>
                                        </p:tav>
                                        <p:tav tm="100000">
                                          <p:val>
                                            <p:strVal val="#ppt_h"/>
                                          </p:val>
                                        </p:tav>
                                      </p:tavLst>
                                    </p:anim>
                                    <p:animEffect transition="in" filter="fade">
                                      <p:cBhvr>
                                        <p:cTn id="42"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838200" y="692150"/>
            <a:ext cx="7467600" cy="1143000"/>
          </a:xfrm>
        </p:spPr>
        <p:txBody>
          <a:bodyPr/>
          <a:lstStyle/>
          <a:p>
            <a:pPr algn="ctr"/>
            <a:r>
              <a:rPr lang="zh-CN" altLang="en-US" sz="4800" smtClean="0">
                <a:solidFill>
                  <a:srgbClr val="FFFF00"/>
                </a:solidFill>
                <a:latin typeface="楷体" pitchFamily="49" charset="-122"/>
                <a:ea typeface="楷体" pitchFamily="49" charset="-122"/>
              </a:rPr>
              <a:t>为什么温度大幅降低有利于抗生素的生成？</a:t>
            </a:r>
            <a:endParaRPr lang="zh-CN" altLang="en-US" sz="4800" smtClean="0">
              <a:solidFill>
                <a:srgbClr val="FFFF00"/>
              </a:solidFill>
              <a:latin typeface="楷体" pitchFamily="49" charset="-122"/>
              <a:ea typeface="楷体" pitchFamily="49" charset="-122"/>
            </a:endParaRPr>
          </a:p>
        </p:txBody>
      </p:sp>
      <p:sp>
        <p:nvSpPr>
          <p:cNvPr id="57347" name="文本框 3"/>
          <p:cNvSpPr txBox="1">
            <a:spLocks noChangeArrowheads="1"/>
          </p:cNvSpPr>
          <p:nvPr/>
        </p:nvSpPr>
        <p:spPr bwMode="auto">
          <a:xfrm>
            <a:off x="395288" y="2205038"/>
            <a:ext cx="83534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pPr>
            <a:r>
              <a:rPr lang="zh-CN" altLang="en-US" sz="3200" dirty="0">
                <a:solidFill>
                  <a:srgbClr val="66FF99"/>
                </a:solidFill>
                <a:latin typeface="楷体" pitchFamily="49" charset="-122"/>
                <a:ea typeface="楷体" pitchFamily="49" charset="-122"/>
              </a:rPr>
              <a:t>低温时（</a:t>
            </a:r>
            <a:r>
              <a:rPr lang="en-US" altLang="zh-CN" sz="3200" dirty="0">
                <a:solidFill>
                  <a:srgbClr val="66FF99"/>
                </a:solidFill>
                <a:latin typeface="楷体" pitchFamily="49" charset="-122"/>
                <a:ea typeface="楷体" pitchFamily="49" charset="-122"/>
              </a:rPr>
              <a:t>20℃</a:t>
            </a:r>
            <a:r>
              <a:rPr lang="zh-CN" altLang="en-US" sz="3200" dirty="0">
                <a:solidFill>
                  <a:srgbClr val="66FF99"/>
                </a:solidFill>
                <a:latin typeface="楷体" pitchFamily="49" charset="-122"/>
                <a:ea typeface="楷体" pitchFamily="49" charset="-122"/>
              </a:rPr>
              <a:t>）氨基酸合成途径的终产物对第一个酶的反馈抑制作用比真菌（或细菌）正常生长温度</a:t>
            </a:r>
            <a:r>
              <a:rPr lang="en-US" altLang="zh-CN" sz="3200" dirty="0">
                <a:solidFill>
                  <a:srgbClr val="66FF99"/>
                </a:solidFill>
                <a:latin typeface="楷体" pitchFamily="49" charset="-122"/>
                <a:ea typeface="楷体" pitchFamily="49" charset="-122"/>
              </a:rPr>
              <a:t>30 ℃</a:t>
            </a:r>
            <a:r>
              <a:rPr lang="zh-CN" altLang="en-US" sz="3200" dirty="0">
                <a:solidFill>
                  <a:srgbClr val="66FF99"/>
                </a:solidFill>
                <a:latin typeface="楷体" pitchFamily="49" charset="-122"/>
                <a:ea typeface="楷体" pitchFamily="49" charset="-122"/>
              </a:rPr>
              <a:t>（或</a:t>
            </a:r>
            <a:r>
              <a:rPr lang="en-US" altLang="zh-CN" sz="3200" dirty="0">
                <a:solidFill>
                  <a:srgbClr val="66FF99"/>
                </a:solidFill>
                <a:latin typeface="楷体" pitchFamily="49" charset="-122"/>
                <a:ea typeface="楷体" pitchFamily="49" charset="-122"/>
              </a:rPr>
              <a:t>37 ℃ </a:t>
            </a:r>
            <a:r>
              <a:rPr lang="zh-CN" altLang="en-US" sz="3200" dirty="0">
                <a:solidFill>
                  <a:srgbClr val="66FF99"/>
                </a:solidFill>
                <a:latin typeface="楷体" pitchFamily="49" charset="-122"/>
                <a:ea typeface="楷体" pitchFamily="49" charset="-122"/>
              </a:rPr>
              <a:t>）大，故抗生素后期发酵采取降温发酵！</a:t>
            </a:r>
            <a:endParaRPr lang="zh-CN" altLang="en-US" sz="3200" dirty="0">
              <a:solidFill>
                <a:srgbClr val="66FF99"/>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1258888" y="836613"/>
            <a:ext cx="419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zh-CN" altLang="en-US" sz="3200" b="1">
                <a:ea typeface="华文楷体" panose="02010600040101010101" pitchFamily="2" charset="-122"/>
              </a:rPr>
              <a:t>五、温度的控制</a:t>
            </a:r>
            <a:endParaRPr kumimoji="1" lang="zh-CN" altLang="en-US" sz="3200" b="1">
              <a:ea typeface="华文楷体" panose="02010600040101010101" pitchFamily="2" charset="-122"/>
            </a:endParaRPr>
          </a:p>
        </p:txBody>
      </p:sp>
      <p:sp>
        <p:nvSpPr>
          <p:cNvPr id="261123" name="Text Box 3"/>
          <p:cNvSpPr txBox="1">
            <a:spLocks noChangeArrowheads="1"/>
          </p:cNvSpPr>
          <p:nvPr/>
        </p:nvSpPr>
        <p:spPr bwMode="auto">
          <a:xfrm>
            <a:off x="1714500" y="2000250"/>
            <a:ext cx="6313488" cy="3324225"/>
          </a:xfrm>
          <a:prstGeom prst="rect">
            <a:avLst/>
          </a:prstGeom>
          <a:noFill/>
          <a:ln w="9525">
            <a:noFill/>
            <a:miter lim="800000"/>
          </a:ln>
        </p:spPr>
        <p:txBody>
          <a:bodyPr>
            <a:spAutoFit/>
          </a:bodyPr>
          <a:lstStyle/>
          <a:p>
            <a:pPr>
              <a:spcBef>
                <a:spcPct val="50000"/>
              </a:spcBef>
              <a:defRPr/>
            </a:pPr>
            <a:r>
              <a:rPr kumimoji="1" lang="zh-CN" altLang="en-US" sz="2800" b="1" dirty="0">
                <a:solidFill>
                  <a:srgbClr val="FFFF00"/>
                </a:solidFill>
                <a:ea typeface="华文楷体" panose="02010600040101010101" pitchFamily="2" charset="-122"/>
              </a:rPr>
              <a:t>方法：</a:t>
            </a:r>
            <a:endParaRPr kumimoji="1" lang="zh-CN" altLang="en-US" sz="2800" b="1" dirty="0">
              <a:solidFill>
                <a:srgbClr val="FFFF00"/>
              </a:solidFill>
              <a:ea typeface="华文楷体" panose="02010600040101010101" pitchFamily="2" charset="-122"/>
            </a:endParaRPr>
          </a:p>
          <a:p>
            <a:pPr indent="-457200">
              <a:lnSpc>
                <a:spcPct val="200000"/>
              </a:lnSpc>
              <a:spcBef>
                <a:spcPct val="50000"/>
              </a:spcBef>
              <a:defRPr/>
            </a:pPr>
            <a:r>
              <a:rPr kumimoji="1" lang="zh-CN" altLang="en-US" sz="2800" b="1" dirty="0">
                <a:ea typeface="华文楷体" panose="02010600040101010101" pitchFamily="2" charset="-122"/>
              </a:rPr>
              <a:t>      罐壁调温</a:t>
            </a:r>
            <a:endParaRPr kumimoji="1" lang="zh-CN" altLang="en-US" sz="2800" b="1" dirty="0">
              <a:ea typeface="华文楷体" panose="02010600040101010101" pitchFamily="2" charset="-122"/>
            </a:endParaRPr>
          </a:p>
          <a:p>
            <a:pPr indent="-457200">
              <a:spcBef>
                <a:spcPct val="50000"/>
              </a:spcBef>
              <a:defRPr/>
            </a:pPr>
            <a:r>
              <a:rPr kumimoji="1" lang="zh-CN" altLang="en-US" sz="2800" b="1" dirty="0">
                <a:ea typeface="华文楷体" panose="02010600040101010101" pitchFamily="2" charset="-122"/>
              </a:rPr>
              <a:t>      夹层调温</a:t>
            </a:r>
            <a:endParaRPr kumimoji="1" lang="zh-CN" altLang="en-US" sz="2800" b="1" dirty="0">
              <a:ea typeface="华文楷体" panose="02010600040101010101" pitchFamily="2" charset="-122"/>
            </a:endParaRPr>
          </a:p>
          <a:p>
            <a:pPr indent="-457200">
              <a:lnSpc>
                <a:spcPct val="200000"/>
              </a:lnSpc>
              <a:spcBef>
                <a:spcPct val="50000"/>
              </a:spcBef>
              <a:defRPr/>
            </a:pPr>
            <a:r>
              <a:rPr kumimoji="1" lang="zh-CN" altLang="en-US" sz="2800" b="1" dirty="0">
                <a:ea typeface="华文楷体" panose="02010600040101010101" pitchFamily="2" charset="-122"/>
              </a:rPr>
              <a:t>      罐内调温 </a:t>
            </a:r>
            <a:endParaRPr kumimoji="1" lang="zh-CN" altLang="en-US" sz="2800" b="1" dirty="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1123"/>
                                        </p:tgtEl>
                                        <p:attrNameLst>
                                          <p:attrName>style.visibility</p:attrName>
                                        </p:attrNameLst>
                                      </p:cBhvr>
                                      <p:to>
                                        <p:strVal val="visible"/>
                                      </p:to>
                                    </p:set>
                                    <p:animEffect transition="in" filter="blinds(horizontal)">
                                      <p:cBhvr>
                                        <p:cTn id="7" dur="500"/>
                                        <p:tgtEl>
                                          <p:spTgt spid="26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矩形 2">
            <a:hlinkClick r:id="rId1" action="ppaction://hlinksldjump"/>
          </p:cNvPr>
          <p:cNvSpPr>
            <a:spLocks noChangeArrowheads="1"/>
          </p:cNvSpPr>
          <p:nvPr/>
        </p:nvSpPr>
        <p:spPr bwMode="auto">
          <a:xfrm>
            <a:off x="827088" y="476250"/>
            <a:ext cx="7366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3200" b="1">
                <a:latin typeface="华文楷体" panose="02010600040101010101" pitchFamily="2" charset="-122"/>
                <a:ea typeface="华文楷体" panose="02010600040101010101" pitchFamily="2" charset="-122"/>
              </a:rPr>
              <a:t>第一节  温度对微生物发酵的影响及控制</a:t>
            </a:r>
            <a:endParaRPr lang="zh-CN" altLang="en-US" sz="3200"/>
          </a:p>
        </p:txBody>
      </p:sp>
      <p:sp>
        <p:nvSpPr>
          <p:cNvPr id="5" name="矩形 4">
            <a:hlinkClick r:id="rId2" action="ppaction://hlinksldjump"/>
          </p:cNvPr>
          <p:cNvSpPr/>
          <p:nvPr/>
        </p:nvSpPr>
        <p:spPr>
          <a:xfrm>
            <a:off x="900113" y="1196975"/>
            <a:ext cx="5962650" cy="755650"/>
          </a:xfrm>
          <a:prstGeom prst="rect">
            <a:avLst/>
          </a:prstGeom>
        </p:spPr>
        <p:txBody>
          <a:bodyPr wrap="none">
            <a:spAutoFit/>
          </a:bodyPr>
          <a:lstStyle/>
          <a:p>
            <a:pPr>
              <a:lnSpc>
                <a:spcPct val="150000"/>
              </a:lnSpc>
              <a:defRPr/>
            </a:pPr>
            <a:r>
              <a:rPr lang="zh-CN" altLang="en-US" sz="3200" b="1" kern="0" dirty="0">
                <a:ea typeface="华文楷体" panose="02010600040101010101" pitchFamily="2" charset="-122"/>
              </a:rPr>
              <a:t>第二节   </a:t>
            </a:r>
            <a:r>
              <a:rPr lang="en-US" altLang="zh-CN" sz="3200" b="1" kern="0" dirty="0">
                <a:ea typeface="华文楷体" panose="02010600040101010101" pitchFamily="2" charset="-122"/>
              </a:rPr>
              <a:t>pH</a:t>
            </a:r>
            <a:r>
              <a:rPr lang="zh-CN" altLang="en-US" sz="3200" b="1" kern="0" dirty="0">
                <a:ea typeface="华文楷体" panose="02010600040101010101" pitchFamily="2" charset="-122"/>
              </a:rPr>
              <a:t>对发酵的影响及控制</a:t>
            </a:r>
            <a:endParaRPr lang="zh-CN" altLang="en-US" sz="3200" b="1" kern="0" dirty="0">
              <a:ea typeface="华文楷体" panose="02010600040101010101" pitchFamily="2" charset="-122"/>
            </a:endParaRPr>
          </a:p>
        </p:txBody>
      </p:sp>
      <p:sp>
        <p:nvSpPr>
          <p:cNvPr id="11268" name="矩形 6">
            <a:hlinkClick r:id="rId3" action="ppaction://hlinksldjump"/>
          </p:cNvPr>
          <p:cNvSpPr>
            <a:spLocks noChangeArrowheads="1"/>
          </p:cNvSpPr>
          <p:nvPr/>
        </p:nvSpPr>
        <p:spPr bwMode="auto">
          <a:xfrm>
            <a:off x="900113" y="2205038"/>
            <a:ext cx="66468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3200" b="1">
                <a:latin typeface="华文楷体" panose="02010600040101010101" pitchFamily="2" charset="-122"/>
                <a:ea typeface="华文楷体" panose="02010600040101010101" pitchFamily="2" charset="-122"/>
              </a:rPr>
              <a:t>第三节   溶解氧对发酵的影响及控制</a:t>
            </a:r>
            <a:endParaRPr lang="zh-CN" altLang="en-US" sz="3200">
              <a:latin typeface="华文楷体" panose="02010600040101010101" pitchFamily="2" charset="-122"/>
              <a:ea typeface="华文楷体" panose="02010600040101010101" pitchFamily="2" charset="-122"/>
            </a:endParaRPr>
          </a:p>
        </p:txBody>
      </p:sp>
      <p:sp>
        <p:nvSpPr>
          <p:cNvPr id="14341" name="矩形 5">
            <a:hlinkClick r:id="" action="ppaction://noaction"/>
          </p:cNvPr>
          <p:cNvSpPr>
            <a:spLocks noChangeArrowheads="1"/>
          </p:cNvSpPr>
          <p:nvPr/>
        </p:nvSpPr>
        <p:spPr bwMode="auto">
          <a:xfrm>
            <a:off x="827088" y="2997200"/>
            <a:ext cx="562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3200" b="1">
                <a:latin typeface="华文楷体" panose="02010600040101010101" pitchFamily="2" charset="-122"/>
                <a:ea typeface="华文楷体" panose="02010600040101010101" pitchFamily="2" charset="-122"/>
              </a:rPr>
              <a:t>第四节   基质的影响及其控制</a:t>
            </a:r>
            <a:endParaRPr lang="zh-CN" altLang="en-US" sz="3200">
              <a:latin typeface="华文楷体" panose="02010600040101010101" pitchFamily="2" charset="-122"/>
              <a:ea typeface="华文楷体" panose="02010600040101010101" pitchFamily="2" charset="-122"/>
            </a:endParaRPr>
          </a:p>
        </p:txBody>
      </p:sp>
      <p:sp>
        <p:nvSpPr>
          <p:cNvPr id="7" name="矩形 6">
            <a:hlinkClick r:id="" action="ppaction://noaction"/>
          </p:cNvPr>
          <p:cNvSpPr/>
          <p:nvPr/>
        </p:nvSpPr>
        <p:spPr>
          <a:xfrm>
            <a:off x="900113" y="3644900"/>
            <a:ext cx="7058025" cy="831850"/>
          </a:xfrm>
          <a:prstGeom prst="rect">
            <a:avLst/>
          </a:prstGeom>
        </p:spPr>
        <p:txBody>
          <a:bodyPr wrap="none">
            <a:spAutoFit/>
          </a:bodyPr>
          <a:lstStyle/>
          <a:p>
            <a:pPr algn="ctr">
              <a:lnSpc>
                <a:spcPct val="150000"/>
              </a:lnSpc>
              <a:defRPr/>
            </a:pPr>
            <a:r>
              <a:rPr lang="zh-CN" altLang="en-US" sz="3200" b="1" kern="0" dirty="0">
                <a:latin typeface="华文楷体" panose="02010600040101010101" pitchFamily="2" charset="-122"/>
                <a:ea typeface="华文楷体" panose="02010600040101010101" pitchFamily="2" charset="-122"/>
              </a:rPr>
              <a:t>第五节   二氧化碳对发酵的影响及控制</a:t>
            </a:r>
            <a:endParaRPr lang="zh-CN" altLang="en-US" sz="3200" b="1" kern="0" dirty="0">
              <a:latin typeface="华文楷体" panose="02010600040101010101" pitchFamily="2" charset="-122"/>
              <a:ea typeface="华文楷体" panose="02010600040101010101" pitchFamily="2" charset="-122"/>
            </a:endParaRPr>
          </a:p>
        </p:txBody>
      </p:sp>
      <p:sp>
        <p:nvSpPr>
          <p:cNvPr id="14343" name="矩形 7">
            <a:hlinkClick r:id="" action="ppaction://noaction"/>
          </p:cNvPr>
          <p:cNvSpPr>
            <a:spLocks noChangeArrowheads="1"/>
          </p:cNvSpPr>
          <p:nvPr/>
        </p:nvSpPr>
        <p:spPr bwMode="auto">
          <a:xfrm>
            <a:off x="900113" y="4437063"/>
            <a:ext cx="613410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lnSpc>
                <a:spcPct val="150000"/>
              </a:lnSpc>
              <a:spcBef>
                <a:spcPct val="50000"/>
              </a:spcBef>
            </a:pPr>
            <a:r>
              <a:rPr kumimoji="1" lang="zh-CN" altLang="en-US" sz="3200" b="1">
                <a:latin typeface="华文楷体" panose="02010600040101010101" pitchFamily="2" charset="-122"/>
                <a:ea typeface="华文楷体" panose="02010600040101010101" pitchFamily="2" charset="-122"/>
              </a:rPr>
              <a:t>第六节  泡沫对发酵的影响及控制</a:t>
            </a:r>
            <a:endParaRPr kumimoji="1" lang="zh-CN" altLang="en-US" sz="3200" b="1">
              <a:latin typeface="华文楷体" panose="02010600040101010101" pitchFamily="2" charset="-122"/>
              <a:ea typeface="华文楷体" panose="02010600040101010101" pitchFamily="2" charset="-122"/>
            </a:endParaRPr>
          </a:p>
        </p:txBody>
      </p:sp>
      <p:sp>
        <p:nvSpPr>
          <p:cNvPr id="14344" name="矩形 8">
            <a:hlinkClick r:id="" action="ppaction://noaction"/>
          </p:cNvPr>
          <p:cNvSpPr>
            <a:spLocks noChangeArrowheads="1"/>
          </p:cNvSpPr>
          <p:nvPr/>
        </p:nvSpPr>
        <p:spPr bwMode="auto">
          <a:xfrm>
            <a:off x="900113" y="5373688"/>
            <a:ext cx="5821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3200" b="1">
                <a:latin typeface="华文楷体" panose="02010600040101010101" pitchFamily="2" charset="-122"/>
                <a:ea typeface="华文楷体" panose="02010600040101010101" pitchFamily="2" charset="-122"/>
              </a:rPr>
              <a:t>第七节   发酵过程的优化与控制</a:t>
            </a:r>
            <a:endParaRPr lang="zh-CN" altLang="en-US" sz="3200">
              <a:latin typeface="华文楷体" panose="02010600040101010101" pitchFamily="2" charset="-122"/>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1268"/>
                                        </p:tgtEl>
                                        <p:attrNameLst>
                                          <p:attrName>fillcolor</p:attrName>
                                        </p:attrNameLst>
                                      </p:cBhvr>
                                      <p:to>
                                        <a:schemeClr val="accent2"/>
                                      </p:to>
                                    </p:animClr>
                                    <p:set>
                                      <p:cBhvr>
                                        <p:cTn id="7" dur="2000" fill="hold"/>
                                        <p:tgtEl>
                                          <p:spTgt spid="11268"/>
                                        </p:tgtEl>
                                        <p:attrNameLst>
                                          <p:attrName>fill.type</p:attrName>
                                        </p:attrNameLst>
                                      </p:cBhvr>
                                      <p:to>
                                        <p:strVal val="solid"/>
                                      </p:to>
                                    </p:set>
                                    <p:set>
                                      <p:cBhvr>
                                        <p:cTn id="8" dur="2000" fill="hold"/>
                                        <p:tgtEl>
                                          <p:spTgt spid="112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nvGraphicFramePr>
        <p:xfrm>
          <a:off x="2133600" y="457200"/>
          <a:ext cx="4878388" cy="5562600"/>
        </p:xfrm>
        <a:graphic>
          <a:graphicData uri="http://schemas.openxmlformats.org/presentationml/2006/ole">
            <mc:AlternateContent xmlns:mc="http://schemas.openxmlformats.org/markup-compatibility/2006">
              <mc:Choice xmlns:v="urn:schemas-microsoft-com:vml" Requires="v">
                <p:oleObj spid="_x0000_s59412" name="Image" r:id="rId1" imgW="2054225" imgH="2340610" progId="Photoshop.Application.8">
                  <p:embed/>
                </p:oleObj>
              </mc:Choice>
              <mc:Fallback>
                <p:oleObj name="Image" r:id="rId1" imgW="2054225" imgH="2340610" progId="Photoshop.Application.8">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4878388"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nvGraphicFramePr>
        <p:xfrm>
          <a:off x="4724400" y="0"/>
          <a:ext cx="2841625" cy="6858000"/>
        </p:xfrm>
        <a:graphic>
          <a:graphicData uri="http://schemas.openxmlformats.org/presentationml/2006/ole">
            <mc:AlternateContent xmlns:mc="http://schemas.openxmlformats.org/markup-compatibility/2006">
              <mc:Choice xmlns:v="urn:schemas-microsoft-com:vml" Requires="v">
                <p:oleObj spid="_x0000_s60457" name="Image" r:id="rId1" imgW="1639570" imgH="3959225" progId="Photoshop.Application.8">
                  <p:embed/>
                </p:oleObj>
              </mc:Choice>
              <mc:Fallback>
                <p:oleObj name="Image" r:id="rId1" imgW="1639570" imgH="3959225" progId="Photoshop.Application.8">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0"/>
                        <a:ext cx="28416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ChangeAspect="1"/>
          </p:cNvGraphicFramePr>
          <p:nvPr/>
        </p:nvGraphicFramePr>
        <p:xfrm>
          <a:off x="1752600" y="0"/>
          <a:ext cx="2854325" cy="6858000"/>
        </p:xfrm>
        <a:graphic>
          <a:graphicData uri="http://schemas.openxmlformats.org/presentationml/2006/ole">
            <mc:AlternateContent xmlns:mc="http://schemas.openxmlformats.org/markup-compatibility/2006">
              <mc:Choice xmlns:v="urn:schemas-microsoft-com:vml" Requires="v">
                <p:oleObj spid="_x0000_s60458" name="Image" r:id="rId3" imgW="1837690" imgH="4416425" progId="Photoshop.Application.8">
                  <p:embed/>
                </p:oleObj>
              </mc:Choice>
              <mc:Fallback>
                <p:oleObj name="Image" r:id="rId3" imgW="1837690" imgH="4416425" progId="Photoshop.Application.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0"/>
                        <a:ext cx="28543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右弧形箭头 3">
            <a:hlinkClick r:id="rId5" action="ppaction://hlinksldjump"/>
          </p:cNvPr>
          <p:cNvSpPr/>
          <p:nvPr/>
        </p:nvSpPr>
        <p:spPr>
          <a:xfrm>
            <a:off x="8172400" y="5733256"/>
            <a:ext cx="755576" cy="792088"/>
          </a:xfrm>
          <a:prstGeom prst="curvedLeftArrow">
            <a:avLst/>
          </a:prstGeom>
          <a:solidFill>
            <a:srgbClr val="FF0000"/>
          </a:solidFill>
          <a:ln w="63500">
            <a:solidFill>
              <a:schemeClr val="tx1"/>
            </a:solidFill>
          </a:ln>
          <a:effectLst>
            <a:innerShdw blurRad="63500" dist="50800" dir="13500000">
              <a:prstClr val="black">
                <a:alpha val="50000"/>
              </a:prstClr>
            </a:inn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5877" y="-85725"/>
            <a:ext cx="9258300" cy="694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130175" y="0"/>
            <a:ext cx="3217863" cy="584200"/>
          </a:xfrm>
          <a:prstGeom prst="rect">
            <a:avLst/>
          </a:prstGeom>
          <a:solidFill>
            <a:schemeClr val="accent5">
              <a:lumMod val="75000"/>
              <a:alpha val="33000"/>
            </a:schemeClr>
          </a:solidFill>
          <a:ln>
            <a:noFill/>
          </a:ln>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defRPr/>
            </a:pPr>
            <a:r>
              <a:rPr lang="zh-CN" altLang="en-US" sz="3200" dirty="0" smtClean="0">
                <a:solidFill>
                  <a:srgbClr val="FFFF00"/>
                </a:solidFill>
                <a:latin typeface="楷体" pitchFamily="49" charset="-122"/>
                <a:ea typeface="楷体" pitchFamily="49" charset="-122"/>
              </a:rPr>
              <a:t>蛇形管</a:t>
            </a:r>
            <a:r>
              <a:rPr lang="zh-CN" altLang="en-US" sz="2400" dirty="0" smtClean="0">
                <a:solidFill>
                  <a:srgbClr val="FFFF00"/>
                </a:solidFill>
                <a:latin typeface="楷体" pitchFamily="49" charset="-122"/>
                <a:ea typeface="楷体" pitchFamily="49" charset="-122"/>
              </a:rPr>
              <a:t> </a:t>
            </a:r>
            <a:r>
              <a:rPr lang="en-US" altLang="zh-CN" dirty="0" smtClean="0">
                <a:solidFill>
                  <a:srgbClr val="FFFF00"/>
                </a:solidFill>
                <a:latin typeface="楷体" pitchFamily="49" charset="-122"/>
                <a:ea typeface="楷体" pitchFamily="49" charset="-122"/>
              </a:rPr>
              <a:t>(</a:t>
            </a:r>
            <a:r>
              <a:rPr lang="zh-CN" altLang="en-US" dirty="0" smtClean="0">
                <a:solidFill>
                  <a:srgbClr val="FFFF00"/>
                </a:solidFill>
                <a:latin typeface="楷体" pitchFamily="49" charset="-122"/>
                <a:ea typeface="楷体" pitchFamily="49" charset="-122"/>
              </a:rPr>
              <a:t>津市酶制剂厂</a:t>
            </a:r>
            <a:r>
              <a:rPr lang="en-US" altLang="zh-CN" dirty="0" smtClean="0">
                <a:solidFill>
                  <a:srgbClr val="FFFF00"/>
                </a:solidFill>
                <a:latin typeface="楷体" pitchFamily="49" charset="-122"/>
                <a:ea typeface="楷体" pitchFamily="49" charset="-122"/>
              </a:rPr>
              <a:t>)</a:t>
            </a:r>
            <a:endParaRPr lang="zh-CN" altLang="en-US" dirty="0" smtClean="0">
              <a:solidFill>
                <a:srgbClr val="FFFF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95288" y="1557338"/>
            <a:ext cx="8137525" cy="762000"/>
          </a:xfrm>
          <a:prstGeom prst="rect">
            <a:avLst/>
          </a:prstGeom>
        </p:spPr>
        <p:txBody>
          <a:bodyPr/>
          <a:lstStyle/>
          <a:p>
            <a:pPr algn="ctr">
              <a:lnSpc>
                <a:spcPct val="150000"/>
              </a:lnSpc>
              <a:defRPr/>
            </a:pPr>
            <a:r>
              <a:rPr lang="zh-CN" altLang="en-US" sz="5400" b="1" kern="0" dirty="0">
                <a:ea typeface="华文新魏" pitchFamily="2" charset="-122"/>
                <a:cs typeface="+mj-cs"/>
              </a:rPr>
              <a:t>第二节   </a:t>
            </a:r>
            <a:r>
              <a:rPr lang="en-US" altLang="zh-CN" sz="5400" b="1" kern="0" dirty="0">
                <a:ea typeface="华文新魏" pitchFamily="2" charset="-122"/>
                <a:cs typeface="+mj-cs"/>
              </a:rPr>
              <a:t>pH</a:t>
            </a:r>
            <a:r>
              <a:rPr lang="zh-CN" altLang="en-US" sz="5400" b="1" kern="0" dirty="0">
                <a:ea typeface="华文新魏" pitchFamily="2" charset="-122"/>
                <a:cs typeface="+mj-cs"/>
              </a:rPr>
              <a:t>对发酵的影响及控制</a:t>
            </a:r>
            <a:endParaRPr lang="zh-CN" altLang="en-US" sz="5400" b="1" kern="0" dirty="0">
              <a:ea typeface="华文新魏"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971550" y="404813"/>
            <a:ext cx="7200900" cy="708025"/>
          </a:xfrm>
          <a:prstGeom prst="rect">
            <a:avLst/>
          </a:prstGeom>
          <a:noFill/>
          <a:ln w="9525">
            <a:noFill/>
            <a:miter lim="800000"/>
          </a:ln>
        </p:spPr>
        <p:txBody>
          <a:bodyPr>
            <a:spAutoFit/>
          </a:bodyPr>
          <a:lstStyle/>
          <a:p>
            <a:pPr>
              <a:spcBef>
                <a:spcPct val="50000"/>
              </a:spcBef>
              <a:defRPr/>
            </a:pPr>
            <a:r>
              <a:rPr kumimoji="1" lang="en-US" altLang="zh-CN" sz="4000" b="1" spc="300" dirty="0">
                <a:ea typeface="华文楷体" panose="02010600040101010101" pitchFamily="2" charset="-122"/>
              </a:rPr>
              <a:t>   pH</a:t>
            </a:r>
            <a:r>
              <a:rPr kumimoji="1" lang="zh-CN" altLang="en-US" sz="4000" b="1" spc="300" dirty="0">
                <a:ea typeface="华文楷体" panose="02010600040101010101" pitchFamily="2" charset="-122"/>
              </a:rPr>
              <a:t>对发酵的影响及其控制</a:t>
            </a:r>
            <a:endParaRPr kumimoji="1" lang="zh-CN" altLang="en-US" sz="4000" b="1" spc="300" dirty="0">
              <a:ea typeface="华文楷体" panose="02010600040101010101" pitchFamily="2" charset="-122"/>
            </a:endParaRPr>
          </a:p>
        </p:txBody>
      </p:sp>
      <p:sp>
        <p:nvSpPr>
          <p:cNvPr id="267267" name="Text Box 3"/>
          <p:cNvSpPr txBox="1">
            <a:spLocks noChangeArrowheads="1"/>
          </p:cNvSpPr>
          <p:nvPr/>
        </p:nvSpPr>
        <p:spPr bwMode="auto">
          <a:xfrm>
            <a:off x="395536" y="1412776"/>
            <a:ext cx="8615253" cy="4830762"/>
          </a:xfrm>
          <a:prstGeom prst="rect">
            <a:avLst/>
          </a:prstGeom>
          <a:noFill/>
          <a:ln w="9525">
            <a:noFill/>
            <a:miter lim="800000"/>
          </a:ln>
        </p:spPr>
        <p:txBody>
          <a:bodyPr wrap="square">
            <a:spAutoFit/>
          </a:bodyPr>
          <a:lstStyle/>
          <a:p>
            <a:pPr>
              <a:spcBef>
                <a:spcPts val="0"/>
              </a:spcBef>
              <a:buClr>
                <a:srgbClr val="FFFF00"/>
              </a:buClr>
              <a:defRPr/>
            </a:pPr>
            <a:r>
              <a:rPr kumimoji="1" lang="zh-CN" altLang="en-US" sz="2800" b="1" spc="300" dirty="0">
                <a:ea typeface="华文楷体" panose="02010600040101010101" pitchFamily="2" charset="-122"/>
              </a:rPr>
              <a:t>发酵过程中</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的变化的主要原因：</a:t>
            </a:r>
            <a:endParaRPr kumimoji="1" lang="en-US" altLang="zh-CN" sz="2800" b="1" spc="300" dirty="0">
              <a:ea typeface="华文楷体" panose="02010600040101010101" pitchFamily="2" charset="-122"/>
            </a:endParaRPr>
          </a:p>
          <a:p>
            <a:pPr marL="457200" indent="-457200">
              <a:lnSpc>
                <a:spcPct val="150000"/>
              </a:lnSpc>
              <a:spcBef>
                <a:spcPts val="0"/>
              </a:spcBef>
              <a:buClr>
                <a:srgbClr val="FFFF00"/>
              </a:buClr>
              <a:buFont typeface="Times New Roman" pitchFamily="18" charset="0"/>
              <a:buChar char="›"/>
              <a:defRPr/>
            </a:pPr>
            <a:r>
              <a:rPr kumimoji="1" lang="zh-CN" altLang="en-US" sz="2400" b="1" spc="300" dirty="0">
                <a:solidFill>
                  <a:srgbClr val="66FF33"/>
                </a:solidFill>
                <a:ea typeface="华文楷体" panose="02010600040101010101" pitchFamily="2" charset="-122"/>
              </a:rPr>
              <a:t>酸性或碱性代谢产物的合成与分泌</a:t>
            </a:r>
            <a:endParaRPr kumimoji="1" lang="en-US" altLang="zh-CN" sz="2400" b="1" spc="300" dirty="0">
              <a:solidFill>
                <a:srgbClr val="66FF33"/>
              </a:solidFill>
              <a:ea typeface="华文楷体" panose="02010600040101010101" pitchFamily="2" charset="-122"/>
            </a:endParaRPr>
          </a:p>
          <a:p>
            <a:pPr marL="457200" indent="-457200">
              <a:lnSpc>
                <a:spcPct val="150000"/>
              </a:lnSpc>
              <a:spcBef>
                <a:spcPts val="0"/>
              </a:spcBef>
              <a:buClr>
                <a:srgbClr val="FFFF00"/>
              </a:buClr>
              <a:buFont typeface="Times New Roman" pitchFamily="18" charset="0"/>
              <a:buChar char="›"/>
              <a:defRPr/>
            </a:pPr>
            <a:r>
              <a:rPr kumimoji="1" lang="zh-CN" altLang="en-US" sz="2400" b="1" spc="300" dirty="0">
                <a:solidFill>
                  <a:srgbClr val="66FF33"/>
                </a:solidFill>
                <a:ea typeface="华文楷体" panose="02010600040101010101" pitchFamily="2" charset="-122"/>
              </a:rPr>
              <a:t>菌体对培养基中生理酸性或碱性物质的利用</a:t>
            </a:r>
            <a:endParaRPr kumimoji="1" lang="en-US" altLang="zh-CN" sz="2400" b="1" spc="300" dirty="0">
              <a:solidFill>
                <a:srgbClr val="66FF33"/>
              </a:solidFill>
              <a:ea typeface="华文楷体" panose="02010600040101010101" pitchFamily="2" charset="-122"/>
            </a:endParaRPr>
          </a:p>
          <a:p>
            <a:pPr>
              <a:spcBef>
                <a:spcPts val="0"/>
              </a:spcBef>
              <a:buClr>
                <a:srgbClr val="FFFF00"/>
              </a:buClr>
              <a:defRPr/>
            </a:pPr>
            <a:r>
              <a:rPr kumimoji="1" lang="zh-CN" altLang="en-US" sz="2800" b="1" spc="300" dirty="0">
                <a:ea typeface="华文楷体" panose="02010600040101010101" pitchFamily="2" charset="-122"/>
              </a:rPr>
              <a:t>发酵过程中</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的变化的影响因素：</a:t>
            </a:r>
            <a:endParaRPr kumimoji="1" lang="en-US" altLang="zh-CN" sz="2800" b="1" spc="300" dirty="0">
              <a:ea typeface="华文楷体" panose="02010600040101010101" pitchFamily="2" charset="-122"/>
            </a:endParaRPr>
          </a:p>
          <a:p>
            <a:pPr marL="457200" indent="-457200">
              <a:lnSpc>
                <a:spcPct val="150000"/>
              </a:lnSpc>
              <a:spcBef>
                <a:spcPts val="0"/>
              </a:spcBef>
              <a:buClr>
                <a:srgbClr val="FFFF00"/>
              </a:buClr>
              <a:buFont typeface="Times New Roman" pitchFamily="18" charset="0"/>
              <a:buChar char="›"/>
              <a:defRPr/>
            </a:pPr>
            <a:r>
              <a:rPr kumimoji="1" lang="zh-CN" altLang="en-US" sz="2400" b="1" spc="300" dirty="0">
                <a:solidFill>
                  <a:srgbClr val="FFFF00"/>
                </a:solidFill>
                <a:ea typeface="华文楷体" panose="02010600040101010101" pitchFamily="2" charset="-122"/>
              </a:rPr>
              <a:t>培养基的组成</a:t>
            </a:r>
            <a:endParaRPr kumimoji="1" lang="en-US" altLang="zh-CN" sz="2400" b="1" spc="300" dirty="0">
              <a:solidFill>
                <a:srgbClr val="FFFF00"/>
              </a:solidFill>
              <a:ea typeface="华文楷体" panose="02010600040101010101" pitchFamily="2" charset="-122"/>
            </a:endParaRPr>
          </a:p>
          <a:p>
            <a:pPr marL="457200" indent="-457200">
              <a:lnSpc>
                <a:spcPct val="150000"/>
              </a:lnSpc>
              <a:spcBef>
                <a:spcPts val="0"/>
              </a:spcBef>
              <a:buClr>
                <a:srgbClr val="FFFF00"/>
              </a:buClr>
              <a:buFont typeface="Times New Roman" pitchFamily="18" charset="0"/>
              <a:buChar char="›"/>
              <a:defRPr/>
            </a:pPr>
            <a:r>
              <a:rPr kumimoji="1" lang="zh-CN" altLang="en-US" sz="2400" b="1" spc="300" dirty="0">
                <a:solidFill>
                  <a:srgbClr val="FFFF00"/>
                </a:solidFill>
                <a:ea typeface="华文楷体" panose="02010600040101010101" pitchFamily="2" charset="-122"/>
              </a:rPr>
              <a:t>磷酸盐缓冲体系、酸性缓冲体系、碳氮源类型、</a:t>
            </a:r>
            <a:r>
              <a:rPr kumimoji="1" lang="zh-CN" altLang="en-US" sz="2400" b="1" spc="300" dirty="0">
                <a:solidFill>
                  <a:srgbClr val="66FF99"/>
                </a:solidFill>
                <a:ea typeface="华文楷体" panose="02010600040101010101" pitchFamily="2" charset="-122"/>
              </a:rPr>
              <a:t>生理酸</a:t>
            </a:r>
            <a:r>
              <a:rPr kumimoji="1" lang="en-US" altLang="zh-CN" sz="2400" b="1" spc="300" dirty="0">
                <a:solidFill>
                  <a:srgbClr val="66FF99"/>
                </a:solidFill>
                <a:ea typeface="华文楷体" panose="02010600040101010101" pitchFamily="2" charset="-122"/>
              </a:rPr>
              <a:t>/</a:t>
            </a:r>
            <a:r>
              <a:rPr kumimoji="1" lang="zh-CN" altLang="en-US" sz="2400" b="1" spc="300" dirty="0">
                <a:solidFill>
                  <a:srgbClr val="66FF99"/>
                </a:solidFill>
                <a:ea typeface="华文楷体" panose="02010600040101010101" pitchFamily="2" charset="-122"/>
              </a:rPr>
              <a:t>碱性盐</a:t>
            </a:r>
            <a:r>
              <a:rPr kumimoji="1" lang="zh-CN" altLang="en-US" sz="2400" b="1" spc="300" dirty="0">
                <a:solidFill>
                  <a:srgbClr val="FFFF00"/>
                </a:solidFill>
                <a:ea typeface="华文楷体" panose="02010600040101010101" pitchFamily="2" charset="-122"/>
              </a:rPr>
              <a:t>、初始</a:t>
            </a:r>
            <a:r>
              <a:rPr kumimoji="1" lang="en-US" altLang="zh-CN" sz="2400" b="1" spc="300" dirty="0">
                <a:solidFill>
                  <a:srgbClr val="FFFF00"/>
                </a:solidFill>
                <a:ea typeface="华文楷体" panose="02010600040101010101" pitchFamily="2" charset="-122"/>
              </a:rPr>
              <a:t>pH</a:t>
            </a:r>
            <a:r>
              <a:rPr kumimoji="1" lang="zh-CN" altLang="en-US" sz="2400" b="1" spc="300" dirty="0">
                <a:solidFill>
                  <a:srgbClr val="FFFF00"/>
                </a:solidFill>
                <a:ea typeface="华文楷体" panose="02010600040101010101" pitchFamily="2" charset="-122"/>
              </a:rPr>
              <a:t>等</a:t>
            </a:r>
            <a:endParaRPr kumimoji="1" lang="en-US" altLang="zh-CN" sz="2400" b="1" spc="300" dirty="0">
              <a:solidFill>
                <a:srgbClr val="FFFF00"/>
              </a:solidFill>
              <a:ea typeface="华文楷体" panose="02010600040101010101" pitchFamily="2" charset="-122"/>
            </a:endParaRPr>
          </a:p>
          <a:p>
            <a:pPr marL="457200" indent="-457200">
              <a:lnSpc>
                <a:spcPct val="150000"/>
              </a:lnSpc>
              <a:spcBef>
                <a:spcPts val="0"/>
              </a:spcBef>
              <a:buClr>
                <a:srgbClr val="FFFF00"/>
              </a:buClr>
              <a:buFont typeface="Times New Roman" pitchFamily="18" charset="0"/>
              <a:buChar char="›"/>
              <a:defRPr/>
            </a:pPr>
            <a:r>
              <a:rPr kumimoji="1" lang="zh-CN" altLang="en-US" sz="2400" b="1" spc="300" dirty="0">
                <a:solidFill>
                  <a:srgbClr val="FFFF00"/>
                </a:solidFill>
                <a:ea typeface="华文楷体" panose="02010600040101010101" pitchFamily="2" charset="-122"/>
              </a:rPr>
              <a:t>发酵过程状态变化：补料过多、溶氧不足等</a:t>
            </a:r>
            <a:endParaRPr kumimoji="1" lang="en-US" altLang="zh-CN" sz="2400" b="1" spc="300" dirty="0">
              <a:solidFill>
                <a:srgbClr val="FFFF00"/>
              </a:solidFill>
              <a:ea typeface="华文楷体" panose="02010600040101010101" pitchFamily="2" charset="-122"/>
            </a:endParaRPr>
          </a:p>
          <a:p>
            <a:pPr marL="457200" indent="-457200">
              <a:lnSpc>
                <a:spcPct val="150000"/>
              </a:lnSpc>
              <a:spcBef>
                <a:spcPts val="0"/>
              </a:spcBef>
              <a:buClr>
                <a:srgbClr val="FFFF00"/>
              </a:buClr>
              <a:buFont typeface="Times New Roman" pitchFamily="18" charset="0"/>
              <a:buChar char="›"/>
              <a:defRPr/>
            </a:pPr>
            <a:r>
              <a:rPr kumimoji="1" lang="zh-CN" altLang="en-US" sz="2400" b="1" spc="300" dirty="0">
                <a:solidFill>
                  <a:srgbClr val="FFFF00"/>
                </a:solidFill>
                <a:ea typeface="华文楷体" panose="02010600040101010101" pitchFamily="2" charset="-122"/>
              </a:rPr>
              <a:t>胞外产物特性</a:t>
            </a:r>
            <a:endParaRPr kumimoji="1" lang="zh-CN" altLang="en-US" sz="2000" b="1" spc="300" dirty="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611188" y="548640"/>
            <a:ext cx="7862887" cy="1570038"/>
          </a:xfrm>
          <a:prstGeom prst="rect">
            <a:avLst/>
          </a:prstGeom>
          <a:noFill/>
          <a:ln w="9525">
            <a:noFill/>
            <a:miter lim="800000"/>
          </a:ln>
        </p:spPr>
        <p:txBody>
          <a:bodyPr>
            <a:spAutoFit/>
          </a:bodyPr>
          <a:lstStyle/>
          <a:p>
            <a:pPr>
              <a:lnSpc>
                <a:spcPct val="150000"/>
              </a:lnSpc>
              <a:spcBef>
                <a:spcPct val="50000"/>
              </a:spcBef>
              <a:defRPr/>
            </a:pPr>
            <a:r>
              <a:rPr kumimoji="1" lang="zh-CN" altLang="en-US" sz="2800" b="1" spc="300" dirty="0">
                <a:solidFill>
                  <a:srgbClr val="FFFF00"/>
                </a:solidFill>
                <a:latin typeface="楷体_GB2312" pitchFamily="49" charset="-122"/>
                <a:ea typeface="楷体_GB2312" pitchFamily="49" charset="-122"/>
                <a:sym typeface="Wingdings" pitchFamily="2" charset="2"/>
              </a:rPr>
              <a:t>  </a:t>
            </a:r>
            <a:r>
              <a:rPr kumimoji="1" lang="zh-CN" altLang="en-US" sz="3200" b="1" spc="300" dirty="0">
                <a:solidFill>
                  <a:srgbClr val="FFFF00"/>
                </a:solidFill>
                <a:ea typeface="华文楷体" panose="02010600040101010101" pitchFamily="2" charset="-122"/>
                <a:sym typeface="Wingdings" pitchFamily="2" charset="2"/>
              </a:rPr>
              <a:t>凡是导致酸性物质生成或释放及碱性物质消耗的发酵，其</a:t>
            </a:r>
            <a:r>
              <a:rPr kumimoji="1" lang="en-US" altLang="zh-CN" sz="3200" b="1" spc="300" dirty="0">
                <a:solidFill>
                  <a:srgbClr val="FFFF00"/>
                </a:solidFill>
                <a:ea typeface="华文楷体" panose="02010600040101010101" pitchFamily="2" charset="-122"/>
              </a:rPr>
              <a:t>pH</a:t>
            </a:r>
            <a:r>
              <a:rPr kumimoji="1" lang="zh-CN" altLang="en-US" sz="3200" b="1" spc="300" dirty="0">
                <a:solidFill>
                  <a:srgbClr val="FFFF00"/>
                </a:solidFill>
                <a:ea typeface="华文楷体" panose="02010600040101010101" pitchFamily="2" charset="-122"/>
              </a:rPr>
              <a:t>都会下降。</a:t>
            </a:r>
            <a:endParaRPr kumimoji="1" lang="zh-CN" altLang="en-US" sz="3200" b="1" spc="300" dirty="0">
              <a:solidFill>
                <a:srgbClr val="FFFF00"/>
              </a:solidFill>
              <a:ea typeface="华文楷体" panose="02010600040101010101" pitchFamily="2" charset="-122"/>
            </a:endParaRPr>
          </a:p>
        </p:txBody>
      </p:sp>
      <p:sp>
        <p:nvSpPr>
          <p:cNvPr id="313347" name="Text Box 3"/>
          <p:cNvSpPr txBox="1">
            <a:spLocks noChangeArrowheads="1"/>
          </p:cNvSpPr>
          <p:nvPr/>
        </p:nvSpPr>
        <p:spPr bwMode="auto">
          <a:xfrm>
            <a:off x="1258888" y="2060575"/>
            <a:ext cx="7316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30000"/>
              </a:lnSpc>
              <a:spcBef>
                <a:spcPct val="50000"/>
              </a:spcBef>
            </a:pPr>
            <a:r>
              <a:rPr kumimoji="1" lang="en-US" altLang="zh-CN" sz="2800" b="1" dirty="0">
                <a:ea typeface="华文楷体" panose="02010600040101010101" pitchFamily="2" charset="-122"/>
              </a:rPr>
              <a:t>1</a:t>
            </a:r>
            <a:r>
              <a:rPr kumimoji="1" lang="zh-CN" altLang="en-US" sz="2800" b="1" dirty="0">
                <a:ea typeface="华文楷体" panose="02010600040101010101" pitchFamily="2" charset="-122"/>
              </a:rPr>
              <a:t>）培养基中碳氮比例不当，碳源过多；</a:t>
            </a:r>
            <a:endParaRPr kumimoji="1" lang="zh-CN" altLang="en-US" sz="2800" b="1" dirty="0">
              <a:ea typeface="华文楷体" panose="02010600040101010101" pitchFamily="2" charset="-122"/>
            </a:endParaRPr>
          </a:p>
        </p:txBody>
      </p:sp>
      <p:sp>
        <p:nvSpPr>
          <p:cNvPr id="313348" name="Text Box 4"/>
          <p:cNvSpPr txBox="1">
            <a:spLocks noChangeArrowheads="1"/>
          </p:cNvSpPr>
          <p:nvPr/>
        </p:nvSpPr>
        <p:spPr bwMode="auto">
          <a:xfrm>
            <a:off x="1258888" y="3861048"/>
            <a:ext cx="5459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800" b="1" dirty="0" smtClean="0">
                <a:ea typeface="华文楷体" panose="02010600040101010101" pitchFamily="2" charset="-122"/>
              </a:rPr>
              <a:t>3</a:t>
            </a:r>
            <a:r>
              <a:rPr kumimoji="1" lang="zh-CN" altLang="en-US" sz="2800" b="1" dirty="0" smtClean="0">
                <a:ea typeface="华文楷体" panose="02010600040101010101" pitchFamily="2" charset="-122"/>
              </a:rPr>
              <a:t>）</a:t>
            </a:r>
            <a:r>
              <a:rPr kumimoji="1" lang="zh-CN" altLang="en-US" sz="2800" b="1" dirty="0">
                <a:ea typeface="华文楷体" panose="02010600040101010101" pitchFamily="2" charset="-122"/>
              </a:rPr>
              <a:t>消泡油加得过多；</a:t>
            </a:r>
            <a:endParaRPr kumimoji="1" lang="en-US" altLang="zh-CN" sz="2800" b="1" dirty="0">
              <a:ea typeface="华文楷体" panose="02010600040101010101" pitchFamily="2" charset="-122"/>
            </a:endParaRPr>
          </a:p>
        </p:txBody>
      </p:sp>
      <p:sp>
        <p:nvSpPr>
          <p:cNvPr id="313349" name="Text Box 5"/>
          <p:cNvSpPr txBox="1">
            <a:spLocks noChangeArrowheads="1"/>
          </p:cNvSpPr>
          <p:nvPr/>
        </p:nvSpPr>
        <p:spPr bwMode="auto">
          <a:xfrm>
            <a:off x="1258887" y="4653136"/>
            <a:ext cx="7705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800" b="1" dirty="0" smtClean="0">
                <a:ea typeface="华文楷体" panose="02010600040101010101" pitchFamily="2" charset="-122"/>
              </a:rPr>
              <a:t>4</a:t>
            </a:r>
            <a:r>
              <a:rPr kumimoji="1" lang="zh-CN" altLang="en-US" sz="2800" b="1" dirty="0" smtClean="0">
                <a:ea typeface="华文楷体" panose="02010600040101010101" pitchFamily="2" charset="-122"/>
              </a:rPr>
              <a:t>）</a:t>
            </a:r>
            <a:r>
              <a:rPr kumimoji="1" lang="zh-CN" altLang="en-US" sz="2800" b="1" dirty="0">
                <a:ea typeface="华文楷体" panose="02010600040101010101" pitchFamily="2" charset="-122"/>
              </a:rPr>
              <a:t>生理酸性物质的存在，氨被利用，</a:t>
            </a:r>
            <a:r>
              <a:rPr kumimoji="1" lang="en-US" altLang="zh-CN" sz="2800" b="1" dirty="0">
                <a:ea typeface="华文楷体" panose="02010600040101010101" pitchFamily="2" charset="-122"/>
              </a:rPr>
              <a:t>pH</a:t>
            </a:r>
            <a:r>
              <a:rPr kumimoji="1" lang="zh-CN" altLang="en-US" sz="2800" b="1" dirty="0">
                <a:ea typeface="华文楷体" panose="02010600040101010101" pitchFamily="2" charset="-122"/>
              </a:rPr>
              <a:t>下降。</a:t>
            </a:r>
            <a:endParaRPr kumimoji="1" lang="zh-CN" altLang="en-US" sz="2800" b="1" dirty="0">
              <a:ea typeface="华文楷体" panose="02010600040101010101" pitchFamily="2" charset="-122"/>
            </a:endParaRPr>
          </a:p>
        </p:txBody>
      </p:sp>
      <p:sp>
        <p:nvSpPr>
          <p:cNvPr id="88070" name="矩形 5"/>
          <p:cNvSpPr>
            <a:spLocks noChangeArrowheads="1"/>
          </p:cNvSpPr>
          <p:nvPr/>
        </p:nvSpPr>
        <p:spPr bwMode="auto">
          <a:xfrm>
            <a:off x="179705" y="188595"/>
            <a:ext cx="4492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kumimoji="1" lang="zh-CN" altLang="en-US" sz="3600" b="1">
                <a:ea typeface="华文新魏" panose="02010800040101010101" pitchFamily="2" charset="-122"/>
              </a:rPr>
              <a:t>引起</a:t>
            </a:r>
            <a:r>
              <a:rPr kumimoji="1" lang="en-US" altLang="zh-CN" sz="3600" b="1">
                <a:ea typeface="华文新魏" panose="02010800040101010101" pitchFamily="2" charset="-122"/>
              </a:rPr>
              <a:t>pH</a:t>
            </a:r>
            <a:r>
              <a:rPr kumimoji="1" lang="zh-CN" altLang="en-US" sz="3600" b="1">
                <a:ea typeface="华文新魏" panose="02010800040101010101" pitchFamily="2" charset="-122"/>
              </a:rPr>
              <a:t>下降的因素：</a:t>
            </a:r>
            <a:endParaRPr kumimoji="1" lang="zh-CN" altLang="en-US" sz="3600" b="1">
              <a:ea typeface="华文新魏" panose="02010800040101010101" pitchFamily="2" charset="-122"/>
            </a:endParaRPr>
          </a:p>
        </p:txBody>
      </p:sp>
      <p:sp>
        <p:nvSpPr>
          <p:cNvPr id="7" name="Text Box 5"/>
          <p:cNvSpPr txBox="1">
            <a:spLocks noChangeArrowheads="1"/>
          </p:cNvSpPr>
          <p:nvPr/>
        </p:nvSpPr>
        <p:spPr bwMode="auto">
          <a:xfrm>
            <a:off x="1258887" y="5464175"/>
            <a:ext cx="604941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800" b="1" dirty="0" smtClean="0">
                <a:ea typeface="华文楷体" panose="02010600040101010101" pitchFamily="2" charset="-122"/>
              </a:rPr>
              <a:t>5</a:t>
            </a:r>
            <a:r>
              <a:rPr kumimoji="1" lang="zh-CN" altLang="en-US" sz="2800" b="1" dirty="0" smtClean="0">
                <a:ea typeface="华文楷体" panose="02010600040101010101" pitchFamily="2" charset="-122"/>
              </a:rPr>
              <a:t>）酸性产物</a:t>
            </a:r>
            <a:endParaRPr kumimoji="1" lang="zh-CN" altLang="en-US" sz="2800" b="1" dirty="0">
              <a:ea typeface="华文楷体" panose="02010600040101010101" pitchFamily="2" charset="-122"/>
            </a:endParaRPr>
          </a:p>
        </p:txBody>
      </p:sp>
      <p:sp>
        <p:nvSpPr>
          <p:cNvPr id="8" name="Text Box 3"/>
          <p:cNvSpPr txBox="1">
            <a:spLocks noChangeArrowheads="1"/>
          </p:cNvSpPr>
          <p:nvPr/>
        </p:nvSpPr>
        <p:spPr bwMode="auto">
          <a:xfrm>
            <a:off x="1230313" y="2957858"/>
            <a:ext cx="7316787" cy="60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30000"/>
              </a:lnSpc>
              <a:spcBef>
                <a:spcPct val="50000"/>
              </a:spcBef>
            </a:pPr>
            <a:r>
              <a:rPr kumimoji="1" lang="en-US" altLang="zh-CN" sz="2800" b="1" dirty="0" smtClean="0">
                <a:ea typeface="华文楷体" panose="02010600040101010101" pitchFamily="2" charset="-122"/>
              </a:rPr>
              <a:t>2</a:t>
            </a:r>
            <a:r>
              <a:rPr kumimoji="1" lang="zh-CN" altLang="en-US" sz="2800" b="1" dirty="0" smtClean="0">
                <a:ea typeface="华文楷体" panose="02010600040101010101" pitchFamily="2" charset="-122"/>
              </a:rPr>
              <a:t>）溶氧不足；</a:t>
            </a:r>
            <a:endParaRPr kumimoji="1" lang="zh-CN" altLang="en-US" sz="2800" b="1" dirty="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70"/>
                                        </p:tgtEl>
                                        <p:attrNameLst>
                                          <p:attrName>style.visibility</p:attrName>
                                        </p:attrNameLst>
                                      </p:cBhvr>
                                      <p:to>
                                        <p:strVal val="visible"/>
                                      </p:to>
                                    </p:set>
                                    <p:animEffect transition="in" filter="blinds(horizontal)">
                                      <p:cBhvr>
                                        <p:cTn id="7" dur="500"/>
                                        <p:tgtEl>
                                          <p:spTgt spid="8807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7826"/>
                                        </p:tgtEl>
                                        <p:attrNameLst>
                                          <p:attrName>style.visibility</p:attrName>
                                        </p:attrNameLst>
                                      </p:cBhvr>
                                      <p:to>
                                        <p:strVal val="visible"/>
                                      </p:to>
                                    </p:set>
                                    <p:animEffect transition="in" filter="box(in)">
                                      <p:cBhvr>
                                        <p:cTn id="12" dur="500"/>
                                        <p:tgtEl>
                                          <p:spTgt spid="7782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1" nodeType="clickEffect">
                                  <p:stCondLst>
                                    <p:cond delay="0"/>
                                  </p:stCondLst>
                                  <p:childTnLst>
                                    <p:animEffect transition="out" filter="diamond(in)">
                                      <p:cBhvr>
                                        <p:cTn id="16" dur="2000"/>
                                        <p:tgtEl>
                                          <p:spTgt spid="77826"/>
                                        </p:tgtEl>
                                      </p:cBhvr>
                                    </p:animEffect>
                                    <p:set>
                                      <p:cBhvr>
                                        <p:cTn id="17" dur="1" fill="hold">
                                          <p:stCondLst>
                                            <p:cond delay="1999"/>
                                          </p:stCondLst>
                                        </p:cTn>
                                        <p:tgtEl>
                                          <p:spTgt spid="778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13347"/>
                                        </p:tgtEl>
                                        <p:attrNameLst>
                                          <p:attrName>style.visibility</p:attrName>
                                        </p:attrNameLst>
                                      </p:cBhvr>
                                      <p:to>
                                        <p:strVal val="visible"/>
                                      </p:to>
                                    </p:set>
                                    <p:animEffect transition="in" filter="checkerboard(across)">
                                      <p:cBhvr>
                                        <p:cTn id="22" dur="500"/>
                                        <p:tgtEl>
                                          <p:spTgt spid="31334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13348"/>
                                        </p:tgtEl>
                                        <p:attrNameLst>
                                          <p:attrName>style.visibility</p:attrName>
                                        </p:attrNameLst>
                                      </p:cBhvr>
                                      <p:to>
                                        <p:strVal val="visible"/>
                                      </p:to>
                                    </p:set>
                                    <p:anim calcmode="lin" valueType="num">
                                      <p:cBhvr additive="base">
                                        <p:cTn id="32" dur="500" fill="hold"/>
                                        <p:tgtEl>
                                          <p:spTgt spid="313348"/>
                                        </p:tgtEl>
                                        <p:attrNameLst>
                                          <p:attrName>ppt_x</p:attrName>
                                        </p:attrNameLst>
                                      </p:cBhvr>
                                      <p:tavLst>
                                        <p:tav tm="0">
                                          <p:val>
                                            <p:strVal val="#ppt_x"/>
                                          </p:val>
                                        </p:tav>
                                        <p:tav tm="100000">
                                          <p:val>
                                            <p:strVal val="#ppt_x"/>
                                          </p:val>
                                        </p:tav>
                                      </p:tavLst>
                                    </p:anim>
                                    <p:anim calcmode="lin" valueType="num">
                                      <p:cBhvr additive="base">
                                        <p:cTn id="33" dur="500" fill="hold"/>
                                        <p:tgtEl>
                                          <p:spTgt spid="31334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13349"/>
                                        </p:tgtEl>
                                        <p:attrNameLst>
                                          <p:attrName>style.visibility</p:attrName>
                                        </p:attrNameLst>
                                      </p:cBhvr>
                                      <p:to>
                                        <p:strVal val="visible"/>
                                      </p:to>
                                    </p:set>
                                    <p:animEffect transition="in" filter="box(in)">
                                      <p:cBhvr>
                                        <p:cTn id="38" dur="500"/>
                                        <p:tgtEl>
                                          <p:spTgt spid="313349"/>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ox(in)">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6" grpId="1"/>
      <p:bldP spid="313347" grpId="0"/>
      <p:bldP spid="313348" grpId="0"/>
      <p:bldP spid="313349" grpId="0"/>
      <p:bldP spid="88070"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39750" y="764223"/>
            <a:ext cx="7462838" cy="1570037"/>
          </a:xfrm>
          <a:prstGeom prst="rect">
            <a:avLst/>
          </a:prstGeom>
          <a:noFill/>
          <a:ln w="9525">
            <a:noFill/>
            <a:miter lim="800000"/>
          </a:ln>
        </p:spPr>
        <p:txBody>
          <a:bodyPr>
            <a:spAutoFit/>
          </a:bodyPr>
          <a:lstStyle/>
          <a:p>
            <a:pPr>
              <a:lnSpc>
                <a:spcPct val="150000"/>
              </a:lnSpc>
              <a:spcBef>
                <a:spcPct val="50000"/>
              </a:spcBef>
              <a:defRPr/>
            </a:pPr>
            <a:r>
              <a:rPr kumimoji="1" lang="zh-CN" altLang="en-US" sz="3200" b="1" spc="300" dirty="0">
                <a:solidFill>
                  <a:srgbClr val="FFFF00"/>
                </a:solidFill>
                <a:ea typeface="华文楷体" panose="02010600040101010101" pitchFamily="2" charset="-122"/>
                <a:sym typeface="Wingdings" pitchFamily="2" charset="2"/>
              </a:rPr>
              <a:t>   凡是导致碱性物质生成或释放及酸性物质消耗的发酵，其</a:t>
            </a:r>
            <a:r>
              <a:rPr kumimoji="1" lang="en-US" altLang="zh-CN" sz="3200" b="1" spc="300" dirty="0">
                <a:solidFill>
                  <a:srgbClr val="FFFF00"/>
                </a:solidFill>
                <a:ea typeface="华文楷体" panose="02010600040101010101" pitchFamily="2" charset="-122"/>
              </a:rPr>
              <a:t>pH</a:t>
            </a:r>
            <a:r>
              <a:rPr kumimoji="1" lang="zh-CN" altLang="en-US" sz="3200" b="1" spc="300" dirty="0">
                <a:solidFill>
                  <a:srgbClr val="FFFF00"/>
                </a:solidFill>
                <a:ea typeface="华文楷体" panose="02010600040101010101" pitchFamily="2" charset="-122"/>
              </a:rPr>
              <a:t>都会上升</a:t>
            </a:r>
            <a:r>
              <a:rPr kumimoji="1" lang="en-US" altLang="zh-CN" sz="3200" b="1" spc="300" dirty="0">
                <a:solidFill>
                  <a:srgbClr val="FFFF00"/>
                </a:solidFill>
                <a:ea typeface="华文楷体" panose="02010600040101010101" pitchFamily="2" charset="-122"/>
              </a:rPr>
              <a:t>.</a:t>
            </a:r>
            <a:endParaRPr kumimoji="1" lang="zh-CN" altLang="en-US" sz="3200" b="1" spc="300" dirty="0">
              <a:solidFill>
                <a:srgbClr val="FFFF00"/>
              </a:solidFill>
              <a:ea typeface="华文楷体" panose="02010600040101010101" pitchFamily="2" charset="-122"/>
            </a:endParaRPr>
          </a:p>
        </p:txBody>
      </p:sp>
      <p:sp>
        <p:nvSpPr>
          <p:cNvPr id="314371" name="Text Box 3"/>
          <p:cNvSpPr txBox="1">
            <a:spLocks noChangeArrowheads="1"/>
          </p:cNvSpPr>
          <p:nvPr/>
        </p:nvSpPr>
        <p:spPr bwMode="auto">
          <a:xfrm>
            <a:off x="1187450" y="2132965"/>
            <a:ext cx="7416800"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spcBef>
                <a:spcPct val="50000"/>
              </a:spcBef>
            </a:pPr>
            <a:r>
              <a:rPr kumimoji="1" lang="en-US" altLang="zh-CN" sz="2800" b="1">
                <a:ea typeface="华文楷体" panose="02010600040101010101" pitchFamily="2" charset="-122"/>
              </a:rPr>
              <a:t>1</a:t>
            </a:r>
            <a:r>
              <a:rPr kumimoji="1" lang="zh-CN" altLang="en-US" sz="2800" b="1">
                <a:ea typeface="华文楷体" panose="02010600040101010101" pitchFamily="2" charset="-122"/>
              </a:rPr>
              <a:t>）培养基中碳氮比例不当，氮源过多，氨基氮释放，使</a:t>
            </a:r>
            <a:r>
              <a:rPr kumimoji="1" lang="en-US" altLang="zh-CN" sz="2800" b="1">
                <a:ea typeface="华文楷体" panose="02010600040101010101" pitchFamily="2" charset="-122"/>
              </a:rPr>
              <a:t>pH</a:t>
            </a:r>
            <a:r>
              <a:rPr kumimoji="1" lang="zh-CN" altLang="en-US" sz="2800" b="1">
                <a:ea typeface="华文楷体" panose="02010600040101010101" pitchFamily="2" charset="-122"/>
              </a:rPr>
              <a:t>上升；</a:t>
            </a:r>
            <a:endParaRPr kumimoji="1" lang="zh-CN" altLang="en-US" sz="2800" b="1">
              <a:ea typeface="华文楷体" panose="02010600040101010101" pitchFamily="2" charset="-122"/>
            </a:endParaRPr>
          </a:p>
        </p:txBody>
      </p:sp>
      <p:sp>
        <p:nvSpPr>
          <p:cNvPr id="314372" name="Text Box 4"/>
          <p:cNvSpPr txBox="1">
            <a:spLocks noChangeArrowheads="1"/>
          </p:cNvSpPr>
          <p:nvPr/>
        </p:nvSpPr>
        <p:spPr bwMode="auto">
          <a:xfrm>
            <a:off x="1187450" y="3716338"/>
            <a:ext cx="5387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800" b="1">
                <a:ea typeface="华文楷体" panose="02010600040101010101" pitchFamily="2" charset="-122"/>
              </a:rPr>
              <a:t>2</a:t>
            </a:r>
            <a:r>
              <a:rPr kumimoji="1" lang="zh-CN" altLang="en-US" sz="2800" b="1">
                <a:ea typeface="华文楷体" panose="02010600040101010101" pitchFamily="2" charset="-122"/>
              </a:rPr>
              <a:t>）生理碱性物质存在；</a:t>
            </a:r>
            <a:endParaRPr kumimoji="1" lang="en-US" altLang="zh-CN" sz="2800" b="1">
              <a:ea typeface="华文楷体" panose="02010600040101010101" pitchFamily="2" charset="-122"/>
            </a:endParaRPr>
          </a:p>
        </p:txBody>
      </p:sp>
      <p:sp>
        <p:nvSpPr>
          <p:cNvPr id="314373" name="Text Box 5"/>
          <p:cNvSpPr txBox="1">
            <a:spLocks noChangeArrowheads="1"/>
          </p:cNvSpPr>
          <p:nvPr/>
        </p:nvSpPr>
        <p:spPr bwMode="auto">
          <a:xfrm>
            <a:off x="1187450" y="4508500"/>
            <a:ext cx="7561263"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spcBef>
                <a:spcPct val="50000"/>
              </a:spcBef>
            </a:pPr>
            <a:r>
              <a:rPr kumimoji="1" lang="en-US" altLang="zh-CN" sz="2800" b="1">
                <a:ea typeface="华文楷体" panose="02010600040101010101" pitchFamily="2" charset="-122"/>
              </a:rPr>
              <a:t>3</a:t>
            </a:r>
            <a:r>
              <a:rPr kumimoji="1" lang="zh-CN" altLang="en-US" sz="2800" b="1">
                <a:ea typeface="华文楷体" panose="02010600040101010101" pitchFamily="2" charset="-122"/>
              </a:rPr>
              <a:t>）中间补料中氨水或尿素等碱性物质的加入过多使</a:t>
            </a:r>
            <a:r>
              <a:rPr kumimoji="1" lang="en-US" altLang="zh-CN" sz="2800" b="1">
                <a:ea typeface="华文楷体" panose="02010600040101010101" pitchFamily="2" charset="-122"/>
              </a:rPr>
              <a:t>pH</a:t>
            </a:r>
            <a:r>
              <a:rPr kumimoji="1" lang="zh-CN" altLang="en-US" sz="2800" b="1">
                <a:ea typeface="华文楷体" panose="02010600040101010101" pitchFamily="2" charset="-122"/>
              </a:rPr>
              <a:t>上升。</a:t>
            </a:r>
            <a:endParaRPr kumimoji="1" lang="zh-CN" altLang="en-US" sz="2800" b="1">
              <a:ea typeface="华文楷体" panose="02010600040101010101" pitchFamily="2" charset="-122"/>
            </a:endParaRPr>
          </a:p>
        </p:txBody>
      </p:sp>
      <p:sp>
        <p:nvSpPr>
          <p:cNvPr id="89094" name="矩形 5"/>
          <p:cNvSpPr>
            <a:spLocks noChangeArrowheads="1"/>
          </p:cNvSpPr>
          <p:nvPr/>
        </p:nvSpPr>
        <p:spPr bwMode="auto">
          <a:xfrm>
            <a:off x="323850" y="188278"/>
            <a:ext cx="44942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kumimoji="1" lang="zh-CN" altLang="en-US" sz="3600" b="1">
                <a:ea typeface="华文新魏" panose="02010800040101010101" pitchFamily="2" charset="-122"/>
              </a:rPr>
              <a:t>引起</a:t>
            </a:r>
            <a:r>
              <a:rPr kumimoji="1" lang="en-US" altLang="zh-CN" sz="3600" b="1">
                <a:ea typeface="华文新魏" panose="02010800040101010101" pitchFamily="2" charset="-122"/>
              </a:rPr>
              <a:t>pH</a:t>
            </a:r>
            <a:r>
              <a:rPr kumimoji="1" lang="zh-CN" altLang="en-US" sz="3600" b="1">
                <a:ea typeface="华文新魏" panose="02010800040101010101" pitchFamily="2" charset="-122"/>
              </a:rPr>
              <a:t>上升的因素：</a:t>
            </a:r>
            <a:endParaRPr kumimoji="1" lang="zh-CN" altLang="en-US" sz="3600" b="1">
              <a:ea typeface="华文新魏" panose="02010800040101010101" pitchFamily="2" charset="-122"/>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094"/>
                                        </p:tgtEl>
                                        <p:attrNameLst>
                                          <p:attrName>style.visibility</p:attrName>
                                        </p:attrNameLst>
                                      </p:cBhvr>
                                      <p:to>
                                        <p:strVal val="visible"/>
                                      </p:to>
                                    </p:set>
                                    <p:anim calcmode="lin" valueType="num">
                                      <p:cBhvr additive="base">
                                        <p:cTn id="7" dur="500" fill="hold"/>
                                        <p:tgtEl>
                                          <p:spTgt spid="89094"/>
                                        </p:tgtEl>
                                        <p:attrNameLst>
                                          <p:attrName>ppt_x</p:attrName>
                                        </p:attrNameLst>
                                      </p:cBhvr>
                                      <p:tavLst>
                                        <p:tav tm="0">
                                          <p:val>
                                            <p:strVal val="0-#ppt_w/2"/>
                                          </p:val>
                                        </p:tav>
                                        <p:tav tm="100000">
                                          <p:val>
                                            <p:strVal val="#ppt_x"/>
                                          </p:val>
                                        </p:tav>
                                      </p:tavLst>
                                    </p:anim>
                                    <p:anim calcmode="lin" valueType="num">
                                      <p:cBhvr additive="base">
                                        <p:cTn id="8" dur="500" fill="hold"/>
                                        <p:tgtEl>
                                          <p:spTgt spid="890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850"/>
                                        </p:tgtEl>
                                        <p:attrNameLst>
                                          <p:attrName>style.visibility</p:attrName>
                                        </p:attrNameLst>
                                      </p:cBhvr>
                                      <p:to>
                                        <p:strVal val="visible"/>
                                      </p:to>
                                    </p:set>
                                    <p:anim calcmode="lin" valueType="num">
                                      <p:cBhvr additive="base">
                                        <p:cTn id="13" dur="500" fill="hold"/>
                                        <p:tgtEl>
                                          <p:spTgt spid="78850"/>
                                        </p:tgtEl>
                                        <p:attrNameLst>
                                          <p:attrName>ppt_x</p:attrName>
                                        </p:attrNameLst>
                                      </p:cBhvr>
                                      <p:tavLst>
                                        <p:tav tm="0">
                                          <p:val>
                                            <p:strVal val="#ppt_x"/>
                                          </p:val>
                                        </p:tav>
                                        <p:tav tm="100000">
                                          <p:val>
                                            <p:strVal val="#ppt_x"/>
                                          </p:val>
                                        </p:tav>
                                      </p:tavLst>
                                    </p:anim>
                                    <p:anim calcmode="lin" valueType="num">
                                      <p:cBhvr additive="base">
                                        <p:cTn id="14"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xit" presetSubtype="16" fill="hold" grpId="1" nodeType="clickEffect">
                                  <p:stCondLst>
                                    <p:cond delay="0"/>
                                  </p:stCondLst>
                                  <p:childTnLst>
                                    <p:animEffect transition="out" filter="box(in)">
                                      <p:cBhvr>
                                        <p:cTn id="18" dur="500"/>
                                        <p:tgtEl>
                                          <p:spTgt spid="78850"/>
                                        </p:tgtEl>
                                      </p:cBhvr>
                                    </p:animEffect>
                                    <p:set>
                                      <p:cBhvr>
                                        <p:cTn id="19" dur="1" fill="hold">
                                          <p:stCondLst>
                                            <p:cond delay="499"/>
                                          </p:stCondLst>
                                        </p:cTn>
                                        <p:tgtEl>
                                          <p:spTgt spid="7885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14371"/>
                                        </p:tgtEl>
                                        <p:attrNameLst>
                                          <p:attrName>style.visibility</p:attrName>
                                        </p:attrNameLst>
                                      </p:cBhvr>
                                      <p:to>
                                        <p:strVal val="visible"/>
                                      </p:to>
                                    </p:set>
                                    <p:animEffect transition="in" filter="box(in)">
                                      <p:cBhvr>
                                        <p:cTn id="24" dur="500"/>
                                        <p:tgtEl>
                                          <p:spTgt spid="314371"/>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314372"/>
                                        </p:tgtEl>
                                        <p:attrNameLst>
                                          <p:attrName>style.visibility</p:attrName>
                                        </p:attrNameLst>
                                      </p:cBhvr>
                                      <p:to>
                                        <p:strVal val="visible"/>
                                      </p:to>
                                    </p:set>
                                    <p:animEffect transition="in" filter="checkerboard(across)">
                                      <p:cBhvr>
                                        <p:cTn id="29" dur="500"/>
                                        <p:tgtEl>
                                          <p:spTgt spid="314372"/>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314373"/>
                                        </p:tgtEl>
                                        <p:attrNameLst>
                                          <p:attrName>style.visibility</p:attrName>
                                        </p:attrNameLst>
                                      </p:cBhvr>
                                      <p:to>
                                        <p:strVal val="visible"/>
                                      </p:to>
                                    </p:set>
                                    <p:animEffect transition="in" filter="diamond(in)">
                                      <p:cBhvr>
                                        <p:cTn id="34" dur="2000"/>
                                        <p:tgtEl>
                                          <p:spTgt spid="314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p:bldP spid="78850" grpId="1"/>
      <p:bldP spid="314371" grpId="0"/>
      <p:bldP spid="314372" grpId="0"/>
      <p:bldP spid="314373" grpId="0"/>
      <p:bldP spid="8909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467545" y="3322379"/>
            <a:ext cx="8676455" cy="2539157"/>
          </a:xfrm>
          <a:prstGeom prst="rect">
            <a:avLst/>
          </a:prstGeom>
          <a:noFill/>
          <a:ln w="9525">
            <a:noFill/>
            <a:miter lim="800000"/>
          </a:ln>
        </p:spPr>
        <p:txBody>
          <a:bodyPr wrap="square">
            <a:spAutoFit/>
          </a:bodyPr>
          <a:lstStyle/>
          <a:p>
            <a:pPr>
              <a:spcBef>
                <a:spcPct val="50000"/>
              </a:spcBef>
              <a:defRPr/>
            </a:pPr>
            <a:r>
              <a:rPr kumimoji="1" lang="zh-CN" altLang="en-US" sz="2400" b="1" spc="300" dirty="0">
                <a:solidFill>
                  <a:srgbClr val="FFFF00"/>
                </a:solidFill>
                <a:ea typeface="华文楷体" panose="02010600040101010101" pitchFamily="2" charset="-122"/>
                <a:sym typeface="Wingdings" pitchFamily="2" charset="2"/>
              </a:rPr>
              <a:t> </a:t>
            </a:r>
            <a:r>
              <a:rPr kumimoji="1" lang="zh-CN" altLang="en-US" sz="2000" b="1" spc="300" dirty="0">
                <a:solidFill>
                  <a:srgbClr val="FFFF00"/>
                </a:solidFill>
                <a:ea typeface="华文楷体" panose="02010600040101010101" pitchFamily="2" charset="-122"/>
                <a:sym typeface="Wingdings" pitchFamily="2" charset="2"/>
              </a:rPr>
              <a:t>  </a:t>
            </a:r>
            <a:r>
              <a:rPr kumimoji="1" lang="zh-CN" altLang="en-US" sz="2000" b="1" spc="300" dirty="0" smtClean="0">
                <a:solidFill>
                  <a:srgbClr val="FFFF00"/>
                </a:solidFill>
                <a:ea typeface="华文楷体" panose="02010600040101010101" pitchFamily="2" charset="-122"/>
                <a:sym typeface="Wingdings" pitchFamily="2" charset="2"/>
              </a:rPr>
              <a:t>一般表现为先下降再保持相对稳定，或后期有所上升</a:t>
            </a:r>
            <a:endParaRPr kumimoji="1" lang="en-US" altLang="zh-CN" sz="2400" b="1" spc="300" dirty="0" smtClean="0">
              <a:solidFill>
                <a:srgbClr val="FFFF00"/>
              </a:solidFill>
              <a:ea typeface="华文楷体" panose="02010600040101010101" pitchFamily="2" charset="-122"/>
              <a:sym typeface="Wingdings" pitchFamily="2" charset="2"/>
            </a:endParaRPr>
          </a:p>
          <a:p>
            <a:pPr>
              <a:spcBef>
                <a:spcPct val="50000"/>
              </a:spcBef>
              <a:defRPr/>
            </a:pPr>
            <a:r>
              <a:rPr kumimoji="1" lang="zh-CN" altLang="en-US" b="1" spc="300" dirty="0" smtClean="0">
                <a:solidFill>
                  <a:schemeClr val="tx1">
                    <a:lumMod val="95000"/>
                  </a:schemeClr>
                </a:solidFill>
                <a:ea typeface="华文楷体" panose="02010600040101010101" pitchFamily="2" charset="-122"/>
                <a:sym typeface="Wingdings" pitchFamily="2" charset="2"/>
              </a:rPr>
              <a:t>    生长阶段</a:t>
            </a:r>
            <a:r>
              <a:rPr kumimoji="1" lang="en-US" altLang="zh-CN" b="1" spc="300" dirty="0" smtClean="0">
                <a:solidFill>
                  <a:schemeClr val="tx1">
                    <a:lumMod val="95000"/>
                  </a:schemeClr>
                </a:solidFill>
                <a:ea typeface="华文楷体" panose="02010600040101010101" pitchFamily="2" charset="-122"/>
                <a:sym typeface="Wingdings" pitchFamily="2" charset="2"/>
              </a:rPr>
              <a:t>pH</a:t>
            </a:r>
            <a:r>
              <a:rPr kumimoji="1" lang="zh-CN" altLang="en-US" b="1" spc="300" dirty="0" smtClean="0">
                <a:solidFill>
                  <a:schemeClr val="tx1">
                    <a:lumMod val="95000"/>
                  </a:schemeClr>
                </a:solidFill>
                <a:ea typeface="华文楷体" panose="02010600040101010101" pitchFamily="2" charset="-122"/>
                <a:sym typeface="Wingdings" pitchFamily="2" charset="2"/>
              </a:rPr>
              <a:t>变化较大，初始</a:t>
            </a:r>
            <a:r>
              <a:rPr kumimoji="1" lang="en-US" altLang="zh-CN" b="1" spc="300" dirty="0" smtClean="0">
                <a:solidFill>
                  <a:schemeClr val="tx1">
                    <a:lumMod val="95000"/>
                  </a:schemeClr>
                </a:solidFill>
                <a:ea typeface="华文楷体" panose="02010600040101010101" pitchFamily="2" charset="-122"/>
                <a:sym typeface="Wingdings" pitchFamily="2" charset="2"/>
              </a:rPr>
              <a:t>pH</a:t>
            </a:r>
            <a:r>
              <a:rPr kumimoji="1" lang="zh-CN" altLang="en-US" b="1" spc="300" dirty="0" smtClean="0">
                <a:solidFill>
                  <a:schemeClr val="tx1">
                    <a:lumMod val="95000"/>
                  </a:schemeClr>
                </a:solidFill>
                <a:ea typeface="华文楷体" panose="02010600040101010101" pitchFamily="2" charset="-122"/>
                <a:sym typeface="Wingdings" pitchFamily="2" charset="2"/>
              </a:rPr>
              <a:t>或升或降</a:t>
            </a:r>
            <a:endParaRPr kumimoji="1" lang="en-US" altLang="zh-CN" b="1" spc="300" dirty="0" smtClean="0">
              <a:solidFill>
                <a:schemeClr val="tx1">
                  <a:lumMod val="95000"/>
                </a:schemeClr>
              </a:solidFill>
              <a:ea typeface="华文楷体" panose="02010600040101010101" pitchFamily="2" charset="-122"/>
              <a:sym typeface="Wingdings" pitchFamily="2" charset="2"/>
            </a:endParaRPr>
          </a:p>
          <a:p>
            <a:pPr>
              <a:spcBef>
                <a:spcPct val="50000"/>
              </a:spcBef>
              <a:defRPr/>
            </a:pPr>
            <a:r>
              <a:rPr kumimoji="1" lang="zh-CN" altLang="en-US" b="1" spc="300" dirty="0" smtClean="0">
                <a:solidFill>
                  <a:schemeClr val="tx1">
                    <a:lumMod val="95000"/>
                  </a:schemeClr>
                </a:solidFill>
                <a:ea typeface="华文楷体" panose="02010600040101010101" pitchFamily="2" charset="-122"/>
                <a:sym typeface="Wingdings" pitchFamily="2" charset="2"/>
              </a:rPr>
              <a:t>    生产阶段</a:t>
            </a:r>
            <a:r>
              <a:rPr kumimoji="1" lang="en-US" altLang="zh-CN" b="1" spc="300" dirty="0" smtClean="0">
                <a:solidFill>
                  <a:schemeClr val="tx1">
                    <a:lumMod val="95000"/>
                  </a:schemeClr>
                </a:solidFill>
                <a:ea typeface="华文楷体" panose="02010600040101010101" pitchFamily="2" charset="-122"/>
                <a:sym typeface="Wingdings" pitchFamily="2" charset="2"/>
              </a:rPr>
              <a:t>pH</a:t>
            </a:r>
            <a:r>
              <a:rPr kumimoji="1" lang="zh-CN" altLang="en-US" b="1" spc="300" dirty="0" smtClean="0">
                <a:solidFill>
                  <a:schemeClr val="tx1">
                    <a:lumMod val="95000"/>
                  </a:schemeClr>
                </a:solidFill>
                <a:ea typeface="华文楷体" panose="02010600040101010101" pitchFamily="2" charset="-122"/>
                <a:sym typeface="Wingdings" pitchFamily="2" charset="2"/>
              </a:rPr>
              <a:t>趋于稳定</a:t>
            </a:r>
            <a:endParaRPr kumimoji="1" lang="en-US" altLang="zh-CN" b="1" spc="300" dirty="0" smtClean="0">
              <a:solidFill>
                <a:schemeClr val="tx1">
                  <a:lumMod val="95000"/>
                </a:schemeClr>
              </a:solidFill>
              <a:ea typeface="华文楷体" panose="02010600040101010101" pitchFamily="2" charset="-122"/>
              <a:sym typeface="Wingdings" pitchFamily="2" charset="2"/>
            </a:endParaRPr>
          </a:p>
          <a:p>
            <a:pPr>
              <a:spcBef>
                <a:spcPct val="50000"/>
              </a:spcBef>
              <a:defRPr/>
            </a:pPr>
            <a:r>
              <a:rPr kumimoji="1" lang="zh-CN" altLang="en-US" b="1" spc="300" dirty="0" smtClean="0">
                <a:solidFill>
                  <a:srgbClr val="FFFF00"/>
                </a:solidFill>
                <a:ea typeface="华文楷体" panose="02010600040101010101" pitchFamily="2" charset="-122"/>
              </a:rPr>
              <a:t>    也有开始稍微下降再一直保持相对稳定</a:t>
            </a:r>
            <a:endParaRPr kumimoji="1" lang="en-US" altLang="zh-CN" b="1" spc="300" dirty="0" smtClean="0">
              <a:solidFill>
                <a:srgbClr val="FFFF00"/>
              </a:solidFill>
              <a:ea typeface="华文楷体" panose="02010600040101010101" pitchFamily="2" charset="-122"/>
            </a:endParaRPr>
          </a:p>
          <a:p>
            <a:pPr>
              <a:spcBef>
                <a:spcPct val="50000"/>
              </a:spcBef>
              <a:defRPr/>
            </a:pPr>
            <a:r>
              <a:rPr kumimoji="1" lang="zh-CN" altLang="en-US" b="1" spc="300" dirty="0" smtClean="0">
                <a:solidFill>
                  <a:srgbClr val="FFFF00"/>
                </a:solidFill>
                <a:ea typeface="华文楷体" panose="02010600040101010101" pitchFamily="2" charset="-122"/>
              </a:rPr>
              <a:t>    或开始下降，中后期缓慢上升</a:t>
            </a:r>
            <a:endParaRPr kumimoji="1" lang="en-US" altLang="zh-CN" b="1" spc="300" dirty="0" smtClean="0">
              <a:solidFill>
                <a:srgbClr val="FFFF00"/>
              </a:solidFill>
              <a:ea typeface="华文楷体" panose="02010600040101010101" pitchFamily="2" charset="-122"/>
            </a:endParaRPr>
          </a:p>
          <a:p>
            <a:pPr>
              <a:spcBef>
                <a:spcPct val="50000"/>
              </a:spcBef>
              <a:defRPr/>
            </a:pPr>
            <a:r>
              <a:rPr kumimoji="1" lang="zh-CN" altLang="en-US" b="1" spc="300" dirty="0" smtClean="0">
                <a:solidFill>
                  <a:srgbClr val="FFFF00"/>
                </a:solidFill>
                <a:ea typeface="华文楷体" panose="02010600040101010101" pitchFamily="2" charset="-122"/>
              </a:rPr>
              <a:t>    或开始就有上升趋势</a:t>
            </a:r>
            <a:endParaRPr kumimoji="1" lang="zh-CN" altLang="en-US" b="1" spc="300" dirty="0">
              <a:solidFill>
                <a:srgbClr val="FFFF00"/>
              </a:solidFill>
              <a:ea typeface="华文楷体" panose="02010600040101010101" pitchFamily="2" charset="-122"/>
            </a:endParaRPr>
          </a:p>
        </p:txBody>
      </p:sp>
      <p:sp>
        <p:nvSpPr>
          <p:cNvPr id="314371" name="Text Box 3"/>
          <p:cNvSpPr txBox="1">
            <a:spLocks noChangeArrowheads="1"/>
          </p:cNvSpPr>
          <p:nvPr/>
        </p:nvSpPr>
        <p:spPr bwMode="auto">
          <a:xfrm>
            <a:off x="751105" y="1519089"/>
            <a:ext cx="74168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457200" indent="-457200">
              <a:spcBef>
                <a:spcPct val="50000"/>
              </a:spcBef>
              <a:buFont typeface="Wingdings" pitchFamily="2" charset="2"/>
              <a:buChar char="Ø"/>
            </a:pPr>
            <a:r>
              <a:rPr kumimoji="1" lang="zh-CN" altLang="en-US" sz="2800" b="1" dirty="0" smtClean="0">
                <a:ea typeface="华文楷体" panose="02010600040101010101" pitchFamily="2" charset="-122"/>
              </a:rPr>
              <a:t>不同发酵过程差别较大</a:t>
            </a:r>
            <a:endParaRPr kumimoji="1" lang="en-US" altLang="zh-CN" sz="2800" b="1" dirty="0" smtClean="0">
              <a:ea typeface="华文楷体" panose="02010600040101010101" pitchFamily="2" charset="-122"/>
            </a:endParaRPr>
          </a:p>
          <a:p>
            <a:pPr marL="457200" indent="-457200">
              <a:spcBef>
                <a:spcPct val="50000"/>
              </a:spcBef>
              <a:buFont typeface="Wingdings" pitchFamily="2" charset="2"/>
              <a:buChar char="Ø"/>
            </a:pPr>
            <a:r>
              <a:rPr kumimoji="1" lang="zh-CN" altLang="en-US" sz="2800" b="1" dirty="0" smtClean="0">
                <a:ea typeface="华文楷体" panose="02010600040101010101" pitchFamily="2" charset="-122"/>
              </a:rPr>
              <a:t>主要受到培养基组成及发酵特点影响</a:t>
            </a:r>
            <a:endParaRPr kumimoji="1" lang="en-US" altLang="zh-CN" sz="2800" b="1" dirty="0" smtClean="0">
              <a:ea typeface="华文楷体" panose="02010600040101010101" pitchFamily="2" charset="-122"/>
            </a:endParaRPr>
          </a:p>
          <a:p>
            <a:pPr marL="457200" indent="-457200">
              <a:spcBef>
                <a:spcPct val="50000"/>
              </a:spcBef>
              <a:buFont typeface="Wingdings" pitchFamily="2" charset="2"/>
              <a:buChar char="Ø"/>
            </a:pPr>
            <a:r>
              <a:rPr kumimoji="1" lang="zh-CN" altLang="en-US" sz="2800" b="1" dirty="0" smtClean="0">
                <a:ea typeface="华文楷体" panose="02010600040101010101" pitchFamily="2" charset="-122"/>
              </a:rPr>
              <a:t>分批发酵过程中</a:t>
            </a:r>
            <a:r>
              <a:rPr kumimoji="1" lang="en-US" altLang="zh-CN" sz="2800" b="1" dirty="0" smtClean="0">
                <a:ea typeface="华文楷体" panose="02010600040101010101" pitchFamily="2" charset="-122"/>
              </a:rPr>
              <a:t>pH</a:t>
            </a:r>
            <a:r>
              <a:rPr kumimoji="1" lang="zh-CN" altLang="en-US" sz="2800" b="1" dirty="0" smtClean="0">
                <a:ea typeface="华文楷体" panose="02010600040101010101" pitchFamily="2" charset="-122"/>
              </a:rPr>
              <a:t>变化规律</a:t>
            </a:r>
            <a:endParaRPr kumimoji="1" lang="zh-CN" altLang="en-US" sz="2800" b="1" dirty="0">
              <a:ea typeface="华文楷体" panose="02010600040101010101" pitchFamily="2" charset="-122"/>
            </a:endParaRPr>
          </a:p>
        </p:txBody>
      </p:sp>
      <p:sp>
        <p:nvSpPr>
          <p:cNvPr id="314372" name="Text Box 4"/>
          <p:cNvSpPr txBox="1">
            <a:spLocks noChangeArrowheads="1"/>
          </p:cNvSpPr>
          <p:nvPr/>
        </p:nvSpPr>
        <p:spPr bwMode="auto">
          <a:xfrm>
            <a:off x="751105" y="6021288"/>
            <a:ext cx="71963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zh-CN" altLang="en-US" sz="2800" b="1" dirty="0" smtClean="0">
                <a:ea typeface="华文楷体" panose="02010600040101010101" pitchFamily="2" charset="-122"/>
              </a:rPr>
              <a:t>若中间有补料过程，则对</a:t>
            </a:r>
            <a:r>
              <a:rPr kumimoji="1" lang="en-US" altLang="zh-CN" sz="2800" b="1" dirty="0" smtClean="0">
                <a:ea typeface="华文楷体" panose="02010600040101010101" pitchFamily="2" charset="-122"/>
              </a:rPr>
              <a:t>pH</a:t>
            </a:r>
            <a:r>
              <a:rPr kumimoji="1" lang="zh-CN" altLang="en-US" sz="2800" b="1" dirty="0" smtClean="0">
                <a:ea typeface="华文楷体" panose="02010600040101010101" pitchFamily="2" charset="-122"/>
              </a:rPr>
              <a:t>变化较大；</a:t>
            </a:r>
            <a:endParaRPr kumimoji="1" lang="en-US" altLang="zh-CN" sz="2800" b="1" dirty="0">
              <a:ea typeface="华文楷体" panose="02010600040101010101" pitchFamily="2" charset="-122"/>
            </a:endParaRPr>
          </a:p>
        </p:txBody>
      </p:sp>
      <p:sp>
        <p:nvSpPr>
          <p:cNvPr id="89094" name="矩形 5"/>
          <p:cNvSpPr>
            <a:spLocks noChangeArrowheads="1"/>
          </p:cNvSpPr>
          <p:nvPr/>
        </p:nvSpPr>
        <p:spPr bwMode="auto">
          <a:xfrm>
            <a:off x="1981903" y="537204"/>
            <a:ext cx="49552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kumimoji="1" lang="zh-CN" altLang="en-US" sz="3600" b="1" dirty="0" smtClean="0">
                <a:ea typeface="华文新魏" panose="02010800040101010101" pitchFamily="2" charset="-122"/>
              </a:rPr>
              <a:t>发酵过程中</a:t>
            </a:r>
            <a:r>
              <a:rPr kumimoji="1" lang="en-US" altLang="zh-CN" sz="3600" b="1" dirty="0" smtClean="0">
                <a:ea typeface="华文新魏" panose="02010800040101010101" pitchFamily="2" charset="-122"/>
              </a:rPr>
              <a:t>pH</a:t>
            </a:r>
            <a:r>
              <a:rPr kumimoji="1" lang="zh-CN" altLang="en-US" sz="3600" b="1" dirty="0" smtClean="0">
                <a:ea typeface="华文新魏" panose="02010800040101010101" pitchFamily="2" charset="-122"/>
              </a:rPr>
              <a:t>变化规律</a:t>
            </a:r>
            <a:endParaRPr kumimoji="1" lang="zh-CN" altLang="en-US" sz="3600" b="1" dirty="0">
              <a:ea typeface="华文新魏" panose="02010800040101010101" pitchFamily="2" charset="-122"/>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4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4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4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8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4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p:bldP spid="314371" grpId="0" build="p"/>
      <p:bldP spid="314372"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3" name="Rectangle 3"/>
          <p:cNvSpPr>
            <a:spLocks noChangeArrowheads="1"/>
          </p:cNvSpPr>
          <p:nvPr/>
        </p:nvSpPr>
        <p:spPr bwMode="auto">
          <a:xfrm>
            <a:off x="827088" y="620713"/>
            <a:ext cx="5591175" cy="646112"/>
          </a:xfrm>
          <a:prstGeom prst="rect">
            <a:avLst/>
          </a:prstGeom>
          <a:noFill/>
          <a:ln w="28575" cap="sq">
            <a:noFill/>
            <a:miter lim="800000"/>
          </a:ln>
        </p:spPr>
        <p:txBody>
          <a:bodyPr>
            <a:spAutoFit/>
          </a:bodyPr>
          <a:lstStyle/>
          <a:p>
            <a:pPr algn="ctr">
              <a:lnSpc>
                <a:spcPct val="120000"/>
              </a:lnSpc>
              <a:spcBef>
                <a:spcPct val="50000"/>
              </a:spcBef>
              <a:buClr>
                <a:schemeClr val="tx2"/>
              </a:buClr>
              <a:buFont typeface="Wingdings" pitchFamily="2" charset="2"/>
              <a:buNone/>
              <a:defRPr/>
            </a:pPr>
            <a:r>
              <a:rPr kumimoji="1" lang="zh-CN" altLang="en-US" sz="3200" b="1" spc="300" dirty="0">
                <a:ea typeface="华文楷体" panose="02010600040101010101" pitchFamily="2" charset="-122"/>
              </a:rPr>
              <a:t>一、</a:t>
            </a:r>
            <a:r>
              <a:rPr kumimoji="1" lang="en-US" altLang="zh-CN" sz="3200" b="1" spc="300" dirty="0">
                <a:ea typeface="华文楷体" panose="02010600040101010101" pitchFamily="2" charset="-122"/>
              </a:rPr>
              <a:t>pH</a:t>
            </a:r>
            <a:r>
              <a:rPr kumimoji="1" lang="zh-CN" altLang="en-US" sz="3200" b="1" spc="300" dirty="0">
                <a:ea typeface="华文楷体" panose="02010600040101010101" pitchFamily="2" charset="-122"/>
              </a:rPr>
              <a:t>对发酵过程的影响</a:t>
            </a:r>
            <a:endParaRPr kumimoji="1" lang="zh-CN" altLang="en-US" sz="3200" b="1" spc="300" dirty="0">
              <a:ea typeface="华文楷体" panose="02010600040101010101" pitchFamily="2" charset="-122"/>
            </a:endParaRPr>
          </a:p>
        </p:txBody>
      </p:sp>
      <p:sp>
        <p:nvSpPr>
          <p:cNvPr id="189444" name="Rectangle 4"/>
          <p:cNvSpPr>
            <a:spLocks noChangeArrowheads="1"/>
          </p:cNvSpPr>
          <p:nvPr/>
        </p:nvSpPr>
        <p:spPr bwMode="auto">
          <a:xfrm>
            <a:off x="684213" y="1773238"/>
            <a:ext cx="7991475" cy="1476375"/>
          </a:xfrm>
          <a:prstGeom prst="rect">
            <a:avLst/>
          </a:prstGeom>
          <a:noFill/>
          <a:ln w="28575" cap="sq">
            <a:noFill/>
            <a:miter lim="800000"/>
          </a:ln>
        </p:spPr>
        <p:txBody>
          <a:bodyPr>
            <a:spAutoFit/>
          </a:bodyPr>
          <a:lstStyle/>
          <a:p>
            <a:pPr>
              <a:lnSpc>
                <a:spcPct val="150000"/>
              </a:lnSpc>
              <a:spcBef>
                <a:spcPct val="50000"/>
              </a:spcBef>
              <a:buClr>
                <a:schemeClr val="tx1"/>
              </a:buClr>
              <a:buFont typeface="Wingdings" pitchFamily="2" charset="2"/>
              <a:buChar char="Ø"/>
              <a:defRPr/>
            </a:pPr>
            <a:r>
              <a:rPr kumimoji="1" lang="en-US" altLang="zh-CN" sz="2400" b="1" dirty="0">
                <a:latin typeface="楷体_GB2312" pitchFamily="49" charset="-122"/>
                <a:ea typeface="楷体_GB2312" pitchFamily="49" charset="-122"/>
              </a:rPr>
              <a:t> </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影响</a:t>
            </a:r>
            <a:r>
              <a:rPr kumimoji="1" lang="zh-CN" altLang="en-US" sz="3200" b="1" spc="300" dirty="0">
                <a:solidFill>
                  <a:srgbClr val="FFFF00"/>
                </a:solidFill>
                <a:ea typeface="华文楷体" panose="02010600040101010101" pitchFamily="2" charset="-122"/>
              </a:rPr>
              <a:t>酶的活性</a:t>
            </a:r>
            <a:r>
              <a:rPr kumimoji="1" lang="en-US" altLang="en-US" sz="2800" b="1" spc="300" dirty="0">
                <a:ea typeface="华文楷体" panose="02010600040101010101" pitchFamily="2" charset="-122"/>
              </a:rPr>
              <a:t>：</a:t>
            </a:r>
            <a:r>
              <a:rPr kumimoji="1" lang="zh-CN" altLang="en-US" sz="2800" b="1" spc="300" dirty="0">
                <a:ea typeface="华文楷体" panose="02010600040101010101" pitchFamily="2" charset="-122"/>
              </a:rPr>
              <a:t>当</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抑制菌体中某些酶的活性时，使菌体的新陈代谢受阻；</a:t>
            </a:r>
            <a:endParaRPr kumimoji="1" lang="zh-CN" altLang="en-US" sz="2800" b="1" spc="300" dirty="0">
              <a:ea typeface="华文楷体" panose="02010600040101010101" pitchFamily="2" charset="-122"/>
            </a:endParaRPr>
          </a:p>
        </p:txBody>
      </p:sp>
      <p:sp>
        <p:nvSpPr>
          <p:cNvPr id="189445" name="Rectangle 5"/>
          <p:cNvSpPr>
            <a:spLocks noChangeArrowheads="1"/>
          </p:cNvSpPr>
          <p:nvPr/>
        </p:nvSpPr>
        <p:spPr bwMode="auto">
          <a:xfrm>
            <a:off x="684213" y="3429000"/>
            <a:ext cx="7920037" cy="1412181"/>
          </a:xfrm>
          <a:prstGeom prst="rect">
            <a:avLst/>
          </a:prstGeom>
          <a:noFill/>
          <a:ln w="28575" cap="sq">
            <a:noFill/>
            <a:miter lim="800000"/>
          </a:ln>
        </p:spPr>
        <p:txBody>
          <a:bodyPr>
            <a:spAutoFit/>
          </a:bodyPr>
          <a:lstStyle/>
          <a:p>
            <a:pPr>
              <a:lnSpc>
                <a:spcPct val="150000"/>
              </a:lnSpc>
              <a:buClr>
                <a:schemeClr val="tx1"/>
              </a:buClr>
              <a:buFont typeface="Wingdings" pitchFamily="2" charset="2"/>
              <a:buChar char="Ø"/>
              <a:defRPr/>
            </a:pPr>
            <a:r>
              <a:rPr kumimoji="1" lang="en-US" altLang="zh-CN" sz="2800" b="1" dirty="0">
                <a:ea typeface="华文楷体" panose="02010600040101010101" pitchFamily="2" charset="-122"/>
              </a:rPr>
              <a:t> </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影响微生物</a:t>
            </a:r>
            <a:r>
              <a:rPr kumimoji="1" lang="zh-CN" altLang="en-US" sz="3200" b="1" spc="300" dirty="0">
                <a:solidFill>
                  <a:srgbClr val="FFFF00"/>
                </a:solidFill>
                <a:ea typeface="华文楷体" panose="02010600040101010101" pitchFamily="2" charset="-122"/>
              </a:rPr>
              <a:t>细胞膜所带电荷的状态</a:t>
            </a:r>
            <a:r>
              <a:rPr kumimoji="1" lang="zh-CN" altLang="en-US" sz="2800" b="1" spc="300" dirty="0">
                <a:ea typeface="华文楷体" panose="02010600040101010101" pitchFamily="2" charset="-122"/>
              </a:rPr>
              <a:t>，从而改变细胞膜的</a:t>
            </a:r>
            <a:r>
              <a:rPr kumimoji="1" lang="zh-CN" altLang="en-US" sz="2800" b="1" spc="300" dirty="0" smtClean="0">
                <a:solidFill>
                  <a:srgbClr val="66FF99"/>
                </a:solidFill>
                <a:ea typeface="华文楷体" panose="02010600040101010101" pitchFamily="2" charset="-122"/>
              </a:rPr>
              <a:t>渗透性</a:t>
            </a:r>
            <a:r>
              <a:rPr kumimoji="1" lang="zh-CN" altLang="en-US" sz="2800" b="1" spc="300" dirty="0" smtClean="0">
                <a:ea typeface="华文楷体" panose="02010600040101010101" pitchFamily="2" charset="-122"/>
              </a:rPr>
              <a:t>。</a:t>
            </a:r>
            <a:endParaRPr kumimoji="1" lang="zh-CN" altLang="en-US" sz="2800" b="1" spc="300" dirty="0">
              <a:ea typeface="华文楷体" panose="02010600040101010101" pitchFamily="2" charset="-122"/>
            </a:endParaRPr>
          </a:p>
        </p:txBody>
      </p:sp>
      <p:sp>
        <p:nvSpPr>
          <p:cNvPr id="5" name="Rectangle 5"/>
          <p:cNvSpPr>
            <a:spLocks noChangeArrowheads="1"/>
          </p:cNvSpPr>
          <p:nvPr/>
        </p:nvSpPr>
        <p:spPr bwMode="auto">
          <a:xfrm>
            <a:off x="684213" y="5044112"/>
            <a:ext cx="7920037" cy="673518"/>
          </a:xfrm>
          <a:prstGeom prst="rect">
            <a:avLst/>
          </a:prstGeom>
          <a:noFill/>
          <a:ln w="28575" cap="sq">
            <a:noFill/>
            <a:miter lim="800000"/>
          </a:ln>
        </p:spPr>
        <p:txBody>
          <a:bodyPr>
            <a:spAutoFit/>
          </a:bodyPr>
          <a:lstStyle/>
          <a:p>
            <a:pPr>
              <a:lnSpc>
                <a:spcPct val="150000"/>
              </a:lnSpc>
              <a:buClr>
                <a:schemeClr val="tx1"/>
              </a:buClr>
              <a:buFont typeface="Wingdings" pitchFamily="2" charset="2"/>
              <a:buChar char="Ø"/>
              <a:defRPr/>
            </a:pPr>
            <a:r>
              <a:rPr kumimoji="1" lang="en-US" altLang="zh-CN" sz="2800" b="1" dirty="0">
                <a:ea typeface="华文楷体" panose="02010600040101010101" pitchFamily="2" charset="-122"/>
              </a:rPr>
              <a:t> </a:t>
            </a:r>
            <a:r>
              <a:rPr kumimoji="1" lang="en-US" altLang="zh-CN" sz="2800" b="1" spc="300" dirty="0">
                <a:ea typeface="华文楷体" panose="02010600040101010101" pitchFamily="2" charset="-122"/>
              </a:rPr>
              <a:t>pH</a:t>
            </a:r>
            <a:r>
              <a:rPr kumimoji="1" lang="zh-CN" altLang="en-US" sz="2800" b="1" spc="300" dirty="0" smtClean="0">
                <a:ea typeface="华文楷体" panose="02010600040101010101" pitchFamily="2" charset="-122"/>
              </a:rPr>
              <a:t>影响基质中</a:t>
            </a:r>
            <a:r>
              <a:rPr kumimoji="1" lang="zh-CN" altLang="en-US" sz="2800" b="1" spc="300" dirty="0" smtClean="0">
                <a:solidFill>
                  <a:srgbClr val="FFFF00"/>
                </a:solidFill>
                <a:ea typeface="华文楷体" panose="02010600040101010101" pitchFamily="2" charset="-122"/>
              </a:rPr>
              <a:t>溶解氧及其抗染菌能力。</a:t>
            </a:r>
            <a:endParaRPr kumimoji="1" lang="zh-CN" altLang="en-US" sz="2800" b="1" spc="300" dirty="0">
              <a:solidFill>
                <a:srgbClr val="FFFF00"/>
              </a:solidFill>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3"/>
                                        </p:tgtEl>
                                        <p:attrNameLst>
                                          <p:attrName>style.visibility</p:attrName>
                                        </p:attrNameLst>
                                      </p:cBhvr>
                                      <p:to>
                                        <p:strVal val="visible"/>
                                      </p:to>
                                    </p:set>
                                    <p:anim calcmode="lin" valueType="num">
                                      <p:cBhvr additive="base">
                                        <p:cTn id="7" dur="500" fill="hold"/>
                                        <p:tgtEl>
                                          <p:spTgt spid="189443"/>
                                        </p:tgtEl>
                                        <p:attrNameLst>
                                          <p:attrName>ppt_x</p:attrName>
                                        </p:attrNameLst>
                                      </p:cBhvr>
                                      <p:tavLst>
                                        <p:tav tm="0">
                                          <p:val>
                                            <p:strVal val="0-#ppt_w/2"/>
                                          </p:val>
                                        </p:tav>
                                        <p:tav tm="100000">
                                          <p:val>
                                            <p:strVal val="#ppt_x"/>
                                          </p:val>
                                        </p:tav>
                                      </p:tavLst>
                                    </p:anim>
                                    <p:anim calcmode="lin" valueType="num">
                                      <p:cBhvr additive="base">
                                        <p:cTn id="8" dur="500" fill="hold"/>
                                        <p:tgtEl>
                                          <p:spTgt spid="1894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89444"/>
                                        </p:tgtEl>
                                        <p:attrNameLst>
                                          <p:attrName>style.visibility</p:attrName>
                                        </p:attrNameLst>
                                      </p:cBhvr>
                                      <p:to>
                                        <p:strVal val="visible"/>
                                      </p:to>
                                    </p:set>
                                    <p:anim calcmode="lin" valueType="num">
                                      <p:cBhvr additive="base">
                                        <p:cTn id="13" dur="500" fill="hold"/>
                                        <p:tgtEl>
                                          <p:spTgt spid="189444"/>
                                        </p:tgtEl>
                                        <p:attrNameLst>
                                          <p:attrName>ppt_x</p:attrName>
                                        </p:attrNameLst>
                                      </p:cBhvr>
                                      <p:tavLst>
                                        <p:tav tm="0">
                                          <p:val>
                                            <p:strVal val="1+#ppt_w/2"/>
                                          </p:val>
                                        </p:tav>
                                        <p:tav tm="100000">
                                          <p:val>
                                            <p:strVal val="#ppt_x"/>
                                          </p:val>
                                        </p:tav>
                                      </p:tavLst>
                                    </p:anim>
                                    <p:anim calcmode="lin" valueType="num">
                                      <p:cBhvr additive="base">
                                        <p:cTn id="14" dur="500" fill="hold"/>
                                        <p:tgtEl>
                                          <p:spTgt spid="1894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1" nodeType="clickEffect">
                                  <p:stCondLst>
                                    <p:cond delay="0"/>
                                  </p:stCondLst>
                                  <p:childTnLst>
                                    <p:animClr clrSpc="rgb" dir="cw">
                                      <p:cBhvr override="childStyle">
                                        <p:cTn id="18" dur="2000" fill="hold"/>
                                        <p:tgtEl>
                                          <p:spTgt spid="189444"/>
                                        </p:tgtEl>
                                        <p:attrNameLst>
                                          <p:attrName>style.color</p:attrName>
                                        </p:attrNameLst>
                                      </p:cBhvr>
                                      <p:to>
                                        <a:schemeClr val="accent2"/>
                                      </p:to>
                                    </p:animClr>
                                  </p:childTnLst>
                                </p:cTn>
                              </p:par>
                            </p:childTnLst>
                          </p:cTn>
                        </p:par>
                        <p:par>
                          <p:cTn id="19" fill="hold">
                            <p:stCondLst>
                              <p:cond delay="2000"/>
                            </p:stCondLst>
                            <p:childTnLst>
                              <p:par>
                                <p:cTn id="20" presetID="2" presetClass="entr" presetSubtype="3" fill="hold" grpId="0" nodeType="afterEffect">
                                  <p:stCondLst>
                                    <p:cond delay="0"/>
                                  </p:stCondLst>
                                  <p:childTnLst>
                                    <p:set>
                                      <p:cBhvr>
                                        <p:cTn id="21" dur="1" fill="hold">
                                          <p:stCondLst>
                                            <p:cond delay="0"/>
                                          </p:stCondLst>
                                        </p:cTn>
                                        <p:tgtEl>
                                          <p:spTgt spid="189445"/>
                                        </p:tgtEl>
                                        <p:attrNameLst>
                                          <p:attrName>style.visibility</p:attrName>
                                        </p:attrNameLst>
                                      </p:cBhvr>
                                      <p:to>
                                        <p:strVal val="visible"/>
                                      </p:to>
                                    </p:set>
                                    <p:anim calcmode="lin" valueType="num">
                                      <p:cBhvr additive="base">
                                        <p:cTn id="22" dur="500" fill="hold"/>
                                        <p:tgtEl>
                                          <p:spTgt spid="189445"/>
                                        </p:tgtEl>
                                        <p:attrNameLst>
                                          <p:attrName>ppt_x</p:attrName>
                                        </p:attrNameLst>
                                      </p:cBhvr>
                                      <p:tavLst>
                                        <p:tav tm="0">
                                          <p:val>
                                            <p:strVal val="1+#ppt_w/2"/>
                                          </p:val>
                                        </p:tav>
                                        <p:tav tm="100000">
                                          <p:val>
                                            <p:strVal val="#ppt_x"/>
                                          </p:val>
                                        </p:tav>
                                      </p:tavLst>
                                    </p:anim>
                                    <p:anim calcmode="lin" valueType="num">
                                      <p:cBhvr additive="base">
                                        <p:cTn id="23" dur="500" fill="hold"/>
                                        <p:tgtEl>
                                          <p:spTgt spid="189445"/>
                                        </p:tgtEl>
                                        <p:attrNameLst>
                                          <p:attrName>ppt_y</p:attrName>
                                        </p:attrNameLst>
                                      </p:cBhvr>
                                      <p:tavLst>
                                        <p:tav tm="0">
                                          <p:val>
                                            <p:strVal val="0-#ppt_h/2"/>
                                          </p:val>
                                        </p:tav>
                                        <p:tav tm="100000">
                                          <p:val>
                                            <p:strVal val="#ppt_y"/>
                                          </p:val>
                                        </p:tav>
                                      </p:tavLst>
                                    </p:anim>
                                  </p:childTnLst>
                                </p:cTn>
                              </p:par>
                            </p:childTnLst>
                          </p:cTn>
                        </p:par>
                        <p:par>
                          <p:cTn id="24" fill="hold">
                            <p:stCondLst>
                              <p:cond delay="2500"/>
                            </p:stCondLst>
                            <p:childTnLst>
                              <p:par>
                                <p:cTn id="25" presetID="2" presetClass="entr" presetSubtype="3"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p:bldP spid="189444" grpId="0"/>
      <p:bldP spid="189444" grpId="1"/>
      <p:bldP spid="189445"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p:cNvSpPr>
            <a:spLocks noChangeArrowheads="1"/>
          </p:cNvSpPr>
          <p:nvPr/>
        </p:nvSpPr>
        <p:spPr bwMode="auto">
          <a:xfrm>
            <a:off x="468313" y="2708275"/>
            <a:ext cx="8037512" cy="1477963"/>
          </a:xfrm>
          <a:prstGeom prst="rect">
            <a:avLst/>
          </a:prstGeom>
          <a:noFill/>
          <a:ln w="28575" cap="sq">
            <a:noFill/>
            <a:miter lim="800000"/>
          </a:ln>
        </p:spPr>
        <p:txBody>
          <a:bodyPr>
            <a:spAutoFit/>
          </a:bodyPr>
          <a:lstStyle/>
          <a:p>
            <a:pPr>
              <a:lnSpc>
                <a:spcPct val="150000"/>
              </a:lnSpc>
              <a:spcBef>
                <a:spcPct val="50000"/>
              </a:spcBef>
              <a:buClr>
                <a:schemeClr val="tx1"/>
              </a:buClr>
              <a:buFont typeface="Wingdings" pitchFamily="2" charset="2"/>
              <a:buChar char="Ø"/>
              <a:defRPr/>
            </a:pPr>
            <a:r>
              <a:rPr kumimoji="1" lang="en-US" altLang="zh-CN" sz="2400" b="1" dirty="0">
                <a:latin typeface="楷体_GB2312" pitchFamily="49" charset="-122"/>
                <a:ea typeface="楷体_GB2312" pitchFamily="49" charset="-122"/>
              </a:rPr>
              <a:t> </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影响</a:t>
            </a:r>
            <a:r>
              <a:rPr kumimoji="1" lang="zh-CN" altLang="en-US" sz="3200" b="1" spc="300" dirty="0">
                <a:solidFill>
                  <a:srgbClr val="FFFF00"/>
                </a:solidFill>
                <a:ea typeface="华文楷体" panose="02010600040101010101" pitchFamily="2" charset="-122"/>
              </a:rPr>
              <a:t>菌体形态</a:t>
            </a:r>
            <a:r>
              <a:rPr kumimoji="1" lang="en-US" altLang="zh-CN" sz="2800" b="1" spc="300" dirty="0">
                <a:ea typeface="华文楷体" panose="02010600040101010101" pitchFamily="2" charset="-122"/>
              </a:rPr>
              <a:t>: pH</a:t>
            </a:r>
            <a:r>
              <a:rPr kumimoji="1" lang="zh-CN" altLang="en-US" sz="2800" b="1" spc="300" dirty="0">
                <a:ea typeface="华文楷体" panose="02010600040101010101" pitchFamily="2" charset="-122"/>
              </a:rPr>
              <a:t>影响某些霉菌的形态</a:t>
            </a:r>
            <a:r>
              <a:rPr kumimoji="1" lang="en-US" altLang="zh-CN" sz="2800" b="1" spc="300" dirty="0">
                <a:ea typeface="华文楷体" panose="02010600040101010101" pitchFamily="2" charset="-122"/>
              </a:rPr>
              <a:t>,</a:t>
            </a:r>
            <a:r>
              <a:rPr kumimoji="1" lang="zh-CN" altLang="en-US" sz="2800" b="1" spc="300" dirty="0">
                <a:ea typeface="华文楷体" panose="02010600040101010101" pitchFamily="2" charset="-122"/>
              </a:rPr>
              <a:t>如细胞壁厚度</a:t>
            </a:r>
            <a:r>
              <a:rPr kumimoji="1" lang="en-US" altLang="zh-CN" sz="2800" b="1" spc="300" dirty="0">
                <a:ea typeface="华文楷体" panose="02010600040101010101" pitchFamily="2" charset="-122"/>
              </a:rPr>
              <a:t>,</a:t>
            </a:r>
            <a:r>
              <a:rPr kumimoji="1" lang="zh-CN" altLang="en-US" sz="2800" b="1" spc="300" dirty="0">
                <a:ea typeface="华文楷体" panose="02010600040101010101" pitchFamily="2" charset="-122"/>
              </a:rPr>
              <a:t>菌丝直径</a:t>
            </a:r>
            <a:r>
              <a:rPr kumimoji="1" lang="en-US" altLang="zh-CN" sz="2800" b="1" spc="300" dirty="0">
                <a:ea typeface="华文楷体" panose="02010600040101010101" pitchFamily="2" charset="-122"/>
              </a:rPr>
              <a:t>.</a:t>
            </a:r>
            <a:endParaRPr kumimoji="1" lang="zh-CN" altLang="en-US" sz="2800" b="1" spc="300" dirty="0">
              <a:ea typeface="华文楷体" panose="02010600040101010101" pitchFamily="2" charset="-122"/>
            </a:endParaRPr>
          </a:p>
        </p:txBody>
      </p:sp>
      <p:sp>
        <p:nvSpPr>
          <p:cNvPr id="190467" name="Rectangle 3"/>
          <p:cNvSpPr>
            <a:spLocks noChangeArrowheads="1"/>
          </p:cNvSpPr>
          <p:nvPr/>
        </p:nvSpPr>
        <p:spPr bwMode="auto">
          <a:xfrm>
            <a:off x="395288" y="4292600"/>
            <a:ext cx="7993062" cy="2124075"/>
          </a:xfrm>
          <a:prstGeom prst="rect">
            <a:avLst/>
          </a:prstGeom>
          <a:noFill/>
          <a:ln w="28575" cap="sq">
            <a:noFill/>
            <a:miter lim="800000"/>
          </a:ln>
        </p:spPr>
        <p:txBody>
          <a:bodyPr>
            <a:spAutoFit/>
          </a:bodyPr>
          <a:lstStyle/>
          <a:p>
            <a:pPr>
              <a:lnSpc>
                <a:spcPct val="150000"/>
              </a:lnSpc>
              <a:spcBef>
                <a:spcPct val="50000"/>
              </a:spcBef>
              <a:buClr>
                <a:schemeClr val="tx1"/>
              </a:buClr>
              <a:buFont typeface="Wingdings" pitchFamily="2" charset="2"/>
              <a:buChar char="Ø"/>
              <a:defRPr/>
            </a:pPr>
            <a:r>
              <a:rPr kumimoji="1" lang="en-US" altLang="zh-CN" sz="2400" b="1" dirty="0">
                <a:latin typeface="楷体_GB2312" pitchFamily="49" charset="-122"/>
                <a:ea typeface="楷体_GB2312" pitchFamily="49" charset="-122"/>
              </a:rPr>
              <a:t> </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影响</a:t>
            </a:r>
            <a:r>
              <a:rPr kumimoji="1" lang="zh-CN" altLang="en-US" sz="3200" b="1" spc="300" dirty="0">
                <a:solidFill>
                  <a:srgbClr val="FFFF00"/>
                </a:solidFill>
                <a:ea typeface="华文楷体" panose="02010600040101010101" pitchFamily="2" charset="-122"/>
              </a:rPr>
              <a:t>某些生物合成途径</a:t>
            </a:r>
            <a:r>
              <a:rPr kumimoji="1" lang="en-US" altLang="zh-CN" sz="2800" b="1" spc="300" dirty="0">
                <a:ea typeface="华文楷体" panose="02010600040101010101" pitchFamily="2" charset="-122"/>
              </a:rPr>
              <a:t>: pH</a:t>
            </a:r>
            <a:r>
              <a:rPr kumimoji="1" lang="zh-CN" altLang="en-US" sz="2800" b="1" spc="300" dirty="0">
                <a:ea typeface="华文楷体" panose="02010600040101010101" pitchFamily="2" charset="-122"/>
              </a:rPr>
              <a:t>引起菌体代谢过程的不同，使代谢产物的质量和比例发生改变。</a:t>
            </a:r>
            <a:endParaRPr kumimoji="1" lang="zh-CN" altLang="en-US" sz="2800" b="1" spc="300" dirty="0">
              <a:ea typeface="华文楷体" panose="02010600040101010101" pitchFamily="2" charset="-122"/>
            </a:endParaRPr>
          </a:p>
        </p:txBody>
      </p:sp>
      <p:sp>
        <p:nvSpPr>
          <p:cNvPr id="4" name="矩形 3"/>
          <p:cNvSpPr/>
          <p:nvPr/>
        </p:nvSpPr>
        <p:spPr>
          <a:xfrm>
            <a:off x="468313" y="908050"/>
            <a:ext cx="8280400" cy="1498600"/>
          </a:xfrm>
          <a:prstGeom prst="rect">
            <a:avLst/>
          </a:prstGeom>
        </p:spPr>
        <p:txBody>
          <a:bodyPr>
            <a:spAutoFit/>
          </a:bodyPr>
          <a:lstStyle/>
          <a:p>
            <a:pPr>
              <a:lnSpc>
                <a:spcPct val="150000"/>
              </a:lnSpc>
              <a:buSzPct val="80000"/>
              <a:buFont typeface="Wingdings" pitchFamily="2" charset="2"/>
              <a:buChar char="Ø"/>
              <a:defRPr/>
            </a:pPr>
            <a:r>
              <a:rPr lang="zh-CN" altLang="en-US" sz="2800" dirty="0">
                <a:ea typeface="华文楷体" panose="02010600040101010101" pitchFamily="2" charset="-122"/>
              </a:rPr>
              <a:t> </a:t>
            </a:r>
            <a:r>
              <a:rPr kumimoji="1" lang="en-US" altLang="zh-CN" sz="2800" b="1" spc="300" dirty="0">
                <a:ea typeface="华文楷体" panose="02010600040101010101" pitchFamily="2" charset="-122"/>
              </a:rPr>
              <a:t>pH</a:t>
            </a:r>
            <a:r>
              <a:rPr lang="zh-CN" altLang="en-US" sz="2800" b="1" dirty="0">
                <a:ea typeface="华文楷体" panose="02010600040101010101" pitchFamily="2" charset="-122"/>
              </a:rPr>
              <a:t>影响</a:t>
            </a:r>
            <a:r>
              <a:rPr lang="zh-CN" altLang="en-US" sz="3200" b="1" dirty="0">
                <a:solidFill>
                  <a:srgbClr val="FFFF00"/>
                </a:solidFill>
                <a:ea typeface="华文楷体" panose="02010600040101010101" pitchFamily="2" charset="-122"/>
              </a:rPr>
              <a:t>培养基中某些组分和中间代谢产物的离解</a:t>
            </a:r>
            <a:r>
              <a:rPr lang="zh-CN" altLang="en-US" sz="2800" b="1" dirty="0">
                <a:ea typeface="华文楷体" panose="02010600040101010101" pitchFamily="2" charset="-122"/>
              </a:rPr>
              <a:t>，从而影响微生物对这些物质的利用；</a:t>
            </a:r>
            <a:endParaRPr lang="en-US" altLang="zh-CN" sz="2400" b="1"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grpId="0" nodeType="clickEffect">
                                  <p:stCondLst>
                                    <p:cond delay="0"/>
                                  </p:stCondLst>
                                  <p:childTnLst>
                                    <p:animClr clrSpc="rgb" dir="cw">
                                      <p:cBhvr override="childStyle">
                                        <p:cTn id="11" dur="2000" fill="hold"/>
                                        <p:tgtEl>
                                          <p:spTgt spid="4"/>
                                        </p:tgtEl>
                                        <p:attrNameLst>
                                          <p:attrName>style.color</p:attrName>
                                        </p:attrNameLst>
                                      </p:cBhvr>
                                      <p:to>
                                        <a:schemeClr val="accent2"/>
                                      </p:to>
                                    </p:animClr>
                                  </p:childTnLst>
                                </p:cTn>
                              </p:par>
                            </p:childTnLst>
                          </p:cTn>
                        </p:par>
                        <p:par>
                          <p:cTn id="12" fill="hold">
                            <p:stCondLst>
                              <p:cond delay="2000"/>
                            </p:stCondLst>
                            <p:childTnLst>
                              <p:par>
                                <p:cTn id="13" presetID="2" presetClass="entr" presetSubtype="12" fill="hold" grpId="0" nodeType="afterEffect">
                                  <p:stCondLst>
                                    <p:cond delay="0"/>
                                  </p:stCondLst>
                                  <p:childTnLst>
                                    <p:set>
                                      <p:cBhvr>
                                        <p:cTn id="14" dur="1" fill="hold">
                                          <p:stCondLst>
                                            <p:cond delay="0"/>
                                          </p:stCondLst>
                                        </p:cTn>
                                        <p:tgtEl>
                                          <p:spTgt spid="190466"/>
                                        </p:tgtEl>
                                        <p:attrNameLst>
                                          <p:attrName>style.visibility</p:attrName>
                                        </p:attrNameLst>
                                      </p:cBhvr>
                                      <p:to>
                                        <p:strVal val="visible"/>
                                      </p:to>
                                    </p:set>
                                    <p:anim calcmode="lin" valueType="num">
                                      <p:cBhvr additive="base">
                                        <p:cTn id="15" dur="500" fill="hold"/>
                                        <p:tgtEl>
                                          <p:spTgt spid="190466"/>
                                        </p:tgtEl>
                                        <p:attrNameLst>
                                          <p:attrName>ppt_x</p:attrName>
                                        </p:attrNameLst>
                                      </p:cBhvr>
                                      <p:tavLst>
                                        <p:tav tm="0">
                                          <p:val>
                                            <p:strVal val="0-#ppt_w/2"/>
                                          </p:val>
                                        </p:tav>
                                        <p:tav tm="100000">
                                          <p:val>
                                            <p:strVal val="#ppt_x"/>
                                          </p:val>
                                        </p:tav>
                                      </p:tavLst>
                                    </p:anim>
                                    <p:anim calcmode="lin" valueType="num">
                                      <p:cBhvr additive="base">
                                        <p:cTn id="16" dur="500" fill="hold"/>
                                        <p:tgtEl>
                                          <p:spTgt spid="19046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grpId="1" nodeType="clickEffect">
                                  <p:stCondLst>
                                    <p:cond delay="0"/>
                                  </p:stCondLst>
                                  <p:childTnLst>
                                    <p:animClr clrSpc="rgb" dir="cw">
                                      <p:cBhvr override="childStyle">
                                        <p:cTn id="20" dur="2000" fill="hold"/>
                                        <p:tgtEl>
                                          <p:spTgt spid="190466"/>
                                        </p:tgtEl>
                                        <p:attrNameLst>
                                          <p:attrName>style.color</p:attrName>
                                        </p:attrNameLst>
                                      </p:cBhvr>
                                      <p:to>
                                        <a:schemeClr val="accent2"/>
                                      </p:to>
                                    </p:animClr>
                                  </p:childTnLst>
                                </p:cTn>
                              </p:par>
                            </p:childTnLst>
                          </p:cTn>
                        </p:par>
                        <p:par>
                          <p:cTn id="21" fill="hold">
                            <p:stCondLst>
                              <p:cond delay="2000"/>
                            </p:stCondLst>
                            <p:childTnLst>
                              <p:par>
                                <p:cTn id="22" presetID="2" presetClass="entr" presetSubtype="12" fill="hold" grpId="0" nodeType="afterEffect">
                                  <p:stCondLst>
                                    <p:cond delay="0"/>
                                  </p:stCondLst>
                                  <p:childTnLst>
                                    <p:set>
                                      <p:cBhvr>
                                        <p:cTn id="23" dur="1" fill="hold">
                                          <p:stCondLst>
                                            <p:cond delay="0"/>
                                          </p:stCondLst>
                                        </p:cTn>
                                        <p:tgtEl>
                                          <p:spTgt spid="190467"/>
                                        </p:tgtEl>
                                        <p:attrNameLst>
                                          <p:attrName>style.visibility</p:attrName>
                                        </p:attrNameLst>
                                      </p:cBhvr>
                                      <p:to>
                                        <p:strVal val="visible"/>
                                      </p:to>
                                    </p:set>
                                    <p:anim calcmode="lin" valueType="num">
                                      <p:cBhvr additive="base">
                                        <p:cTn id="24" dur="500" fill="hold"/>
                                        <p:tgtEl>
                                          <p:spTgt spid="190467"/>
                                        </p:tgtEl>
                                        <p:attrNameLst>
                                          <p:attrName>ppt_x</p:attrName>
                                        </p:attrNameLst>
                                      </p:cBhvr>
                                      <p:tavLst>
                                        <p:tav tm="0">
                                          <p:val>
                                            <p:strVal val="0-#ppt_w/2"/>
                                          </p:val>
                                        </p:tav>
                                        <p:tav tm="100000">
                                          <p:val>
                                            <p:strVal val="#ppt_x"/>
                                          </p:val>
                                        </p:tav>
                                      </p:tavLst>
                                    </p:anim>
                                    <p:anim calcmode="lin" valueType="num">
                                      <p:cBhvr additive="base">
                                        <p:cTn id="25" dur="500" fill="hold"/>
                                        <p:tgtEl>
                                          <p:spTgt spid="190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p:bldP spid="190466" grpId="1"/>
      <p:bldP spid="190467" grpId="0"/>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23850" y="2205038"/>
            <a:ext cx="8448675" cy="936625"/>
          </a:xfrm>
        </p:spPr>
        <p:txBody>
          <a:bodyPr/>
          <a:lstStyle/>
          <a:p>
            <a:pPr algn="ctr" eaLnBrk="1" hangingPunct="1">
              <a:lnSpc>
                <a:spcPct val="150000"/>
              </a:lnSpc>
            </a:pPr>
            <a:r>
              <a:rPr lang="zh-CN" altLang="en-US" sz="4800" b="1" dirty="0" smtClean="0">
                <a:latin typeface="华文楷体" panose="02010600040101010101" pitchFamily="2" charset="-122"/>
                <a:ea typeface="华文楷体" panose="02010600040101010101" pitchFamily="2" charset="-122"/>
              </a:rPr>
              <a:t>第一节   温度对微生物发酵的影响及控制</a:t>
            </a:r>
            <a:endParaRPr lang="zh-CN" altLang="en-US" sz="4800" b="1" dirty="0" smtClean="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838200" y="3352800"/>
            <a:ext cx="6781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100000"/>
              </a:spcBef>
            </a:pPr>
            <a:endParaRPr kumimoji="1" lang="en-US" altLang="zh-CN" sz="2800">
              <a:latin typeface="华文新魏" panose="02010800040101010101" pitchFamily="2" charset="-122"/>
              <a:ea typeface="华文新魏" panose="02010800040101010101" pitchFamily="2" charset="-122"/>
            </a:endParaRPr>
          </a:p>
          <a:p>
            <a:pPr algn="ctr">
              <a:spcBef>
                <a:spcPct val="100000"/>
              </a:spcBef>
            </a:pPr>
            <a:endParaRPr kumimoji="1" lang="en-US" altLang="zh-CN" sz="2800">
              <a:latin typeface="华文新魏" panose="02010800040101010101" pitchFamily="2" charset="-122"/>
              <a:ea typeface="华文新魏" panose="02010800040101010101" pitchFamily="2" charset="-122"/>
            </a:endParaRPr>
          </a:p>
        </p:txBody>
      </p:sp>
      <p:sp>
        <p:nvSpPr>
          <p:cNvPr id="191491" name="Rectangle 3"/>
          <p:cNvSpPr>
            <a:spLocks noGrp="1" noChangeArrowheads="1"/>
          </p:cNvSpPr>
          <p:nvPr>
            <p:ph idx="1"/>
          </p:nvPr>
        </p:nvSpPr>
        <p:spPr>
          <a:xfrm>
            <a:off x="539750" y="692785"/>
            <a:ext cx="8064500" cy="3887788"/>
          </a:xfrm>
        </p:spPr>
        <p:txBody>
          <a:bodyPr/>
          <a:lstStyle/>
          <a:p>
            <a:pPr eaLnBrk="1" hangingPunct="1">
              <a:lnSpc>
                <a:spcPct val="150000"/>
              </a:lnSpc>
              <a:spcBef>
                <a:spcPct val="50000"/>
              </a:spcBef>
              <a:buFont typeface="Wingdings" pitchFamily="2" charset="2"/>
              <a:buChar char="ü"/>
            </a:pPr>
            <a:r>
              <a:rPr lang="en-US" altLang="zh-CN" b="1" smtClean="0">
                <a:solidFill>
                  <a:srgbClr val="000000"/>
                </a:solidFill>
                <a:latin typeface="楷体_GB2312" pitchFamily="49" charset="-122"/>
                <a:ea typeface="楷体_GB2312" pitchFamily="49" charset="-122"/>
              </a:rPr>
              <a:t>  </a:t>
            </a:r>
            <a:r>
              <a:rPr lang="zh-CN" altLang="en-US" b="1" smtClean="0">
                <a:latin typeface="Times New Roman" pitchFamily="18" charset="0"/>
                <a:ea typeface="华文楷体" panose="02010600040101010101" pitchFamily="2" charset="-122"/>
              </a:rPr>
              <a:t>丙酮丁醇发酵</a:t>
            </a:r>
            <a:endParaRPr lang="zh-CN" altLang="en-US" b="1" smtClean="0">
              <a:latin typeface="Times New Roman" pitchFamily="18" charset="0"/>
              <a:ea typeface="华文楷体" panose="02010600040101010101" pitchFamily="2" charset="-122"/>
            </a:endParaRPr>
          </a:p>
          <a:p>
            <a:pPr eaLnBrk="1" hangingPunct="1">
              <a:lnSpc>
                <a:spcPct val="150000"/>
              </a:lnSpc>
              <a:spcBef>
                <a:spcPct val="50000"/>
              </a:spcBef>
              <a:buFont typeface="Wingdings" pitchFamily="2" charset="2"/>
              <a:buNone/>
            </a:pPr>
            <a:r>
              <a:rPr lang="zh-CN" altLang="en-US" b="1" smtClean="0">
                <a:latin typeface="Times New Roman" pitchFamily="18" charset="0"/>
                <a:ea typeface="华文楷体" panose="02010600040101010101" pitchFamily="2" charset="-122"/>
              </a:rPr>
              <a:t>    细菌的增殖的</a:t>
            </a:r>
            <a:r>
              <a:rPr lang="en-US" altLang="zh-CN" b="1" smtClean="0">
                <a:latin typeface="Times New Roman" pitchFamily="18" charset="0"/>
                <a:ea typeface="华文楷体" panose="02010600040101010101" pitchFamily="2" charset="-122"/>
              </a:rPr>
              <a:t>pH</a:t>
            </a:r>
            <a:r>
              <a:rPr lang="zh-CN" altLang="en-US" b="1" smtClean="0">
                <a:latin typeface="Times New Roman" pitchFamily="18" charset="0"/>
                <a:ea typeface="华文楷体" panose="02010600040101010101" pitchFamily="2" charset="-122"/>
              </a:rPr>
              <a:t>范围是</a:t>
            </a:r>
            <a:r>
              <a:rPr lang="en-US" altLang="zh-CN" b="1" smtClean="0">
                <a:solidFill>
                  <a:srgbClr val="FFFF00"/>
                </a:solidFill>
                <a:latin typeface="Times New Roman" pitchFamily="18" charset="0"/>
                <a:ea typeface="华文楷体" panose="02010600040101010101" pitchFamily="2" charset="-122"/>
              </a:rPr>
              <a:t>5.5-7.0</a:t>
            </a:r>
            <a:r>
              <a:rPr lang="zh-CN" altLang="en-US" b="1" smtClean="0">
                <a:latin typeface="Times New Roman" pitchFamily="18" charset="0"/>
                <a:ea typeface="华文楷体" panose="02010600040101010101" pitchFamily="2" charset="-122"/>
              </a:rPr>
              <a:t>，</a:t>
            </a:r>
            <a:endParaRPr lang="zh-CN" altLang="en-US" b="1" smtClean="0">
              <a:latin typeface="Times New Roman" pitchFamily="18" charset="0"/>
              <a:ea typeface="华文楷体" panose="02010600040101010101" pitchFamily="2" charset="-122"/>
            </a:endParaRPr>
          </a:p>
          <a:p>
            <a:pPr eaLnBrk="1" hangingPunct="1">
              <a:lnSpc>
                <a:spcPct val="150000"/>
              </a:lnSpc>
              <a:spcBef>
                <a:spcPct val="50000"/>
              </a:spcBef>
              <a:buFont typeface="Wingdings" pitchFamily="2" charset="2"/>
              <a:buNone/>
            </a:pPr>
            <a:r>
              <a:rPr lang="zh-CN" altLang="en-US" b="1" smtClean="0">
                <a:latin typeface="Times New Roman" pitchFamily="18" charset="0"/>
                <a:ea typeface="华文楷体" panose="02010600040101010101" pitchFamily="2" charset="-122"/>
              </a:rPr>
              <a:t>    发酵后期积累丙酮丁醇的</a:t>
            </a:r>
            <a:r>
              <a:rPr lang="en-US" altLang="zh-CN" b="1" smtClean="0">
                <a:latin typeface="Times New Roman" pitchFamily="18" charset="0"/>
                <a:ea typeface="华文楷体" panose="02010600040101010101" pitchFamily="2" charset="-122"/>
              </a:rPr>
              <a:t>pH</a:t>
            </a:r>
            <a:r>
              <a:rPr lang="zh-CN" altLang="en-US" b="1" smtClean="0">
                <a:latin typeface="Times New Roman" pitchFamily="18" charset="0"/>
                <a:ea typeface="华文楷体" panose="02010600040101010101" pitchFamily="2" charset="-122"/>
              </a:rPr>
              <a:t>范围是</a:t>
            </a:r>
            <a:r>
              <a:rPr lang="en-US" altLang="zh-CN" b="1" smtClean="0">
                <a:solidFill>
                  <a:srgbClr val="FFFF00"/>
                </a:solidFill>
                <a:latin typeface="Times New Roman" pitchFamily="18" charset="0"/>
                <a:ea typeface="华文楷体" panose="02010600040101010101" pitchFamily="2" charset="-122"/>
              </a:rPr>
              <a:t>4.3-5.3</a:t>
            </a:r>
            <a:r>
              <a:rPr lang="zh-CN" altLang="en-US" b="1" smtClean="0">
                <a:latin typeface="Times New Roman" pitchFamily="18" charset="0"/>
                <a:ea typeface="华文楷体" panose="02010600040101010101" pitchFamily="2" charset="-122"/>
              </a:rPr>
              <a:t>，</a:t>
            </a:r>
            <a:endParaRPr lang="zh-CN" altLang="en-US" b="1" smtClean="0">
              <a:latin typeface="Times New Roman" pitchFamily="18" charset="0"/>
              <a:ea typeface="华文楷体" panose="02010600040101010101" pitchFamily="2" charset="-122"/>
            </a:endParaRPr>
          </a:p>
          <a:p>
            <a:pPr eaLnBrk="1" hangingPunct="1">
              <a:lnSpc>
                <a:spcPct val="150000"/>
              </a:lnSpc>
              <a:spcBef>
                <a:spcPct val="50000"/>
              </a:spcBef>
              <a:buFont typeface="Wingdings" pitchFamily="2" charset="2"/>
              <a:buNone/>
            </a:pPr>
            <a:r>
              <a:rPr lang="zh-CN" altLang="en-US" b="1" smtClean="0">
                <a:latin typeface="Times New Roman" pitchFamily="18" charset="0"/>
                <a:ea typeface="华文楷体" panose="02010600040101010101" pitchFamily="2" charset="-122"/>
              </a:rPr>
              <a:t>    发酵后期积累丁酸、乙酸的</a:t>
            </a:r>
            <a:r>
              <a:rPr lang="en-US" altLang="zh-CN" b="1" smtClean="0">
                <a:latin typeface="Times New Roman" pitchFamily="18" charset="0"/>
                <a:ea typeface="华文楷体" panose="02010600040101010101" pitchFamily="2" charset="-122"/>
              </a:rPr>
              <a:t>pH</a:t>
            </a:r>
            <a:r>
              <a:rPr lang="zh-CN" altLang="en-US" b="1" smtClean="0">
                <a:latin typeface="Times New Roman" pitchFamily="18" charset="0"/>
                <a:ea typeface="华文楷体" panose="02010600040101010101" pitchFamily="2" charset="-122"/>
              </a:rPr>
              <a:t>是</a:t>
            </a:r>
            <a:r>
              <a:rPr lang="zh-CN" altLang="en-US" b="1" smtClean="0">
                <a:solidFill>
                  <a:srgbClr val="FFFF00"/>
                </a:solidFill>
                <a:latin typeface="Times New Roman" pitchFamily="18" charset="0"/>
                <a:ea typeface="华文楷体" panose="02010600040101010101" pitchFamily="2" charset="-122"/>
              </a:rPr>
              <a:t>＞</a:t>
            </a:r>
            <a:r>
              <a:rPr lang="en-US" altLang="zh-CN" b="1" smtClean="0">
                <a:solidFill>
                  <a:srgbClr val="FFFF00"/>
                </a:solidFill>
                <a:latin typeface="Times New Roman" pitchFamily="18" charset="0"/>
                <a:ea typeface="华文楷体" panose="02010600040101010101" pitchFamily="2" charset="-122"/>
              </a:rPr>
              <a:t>5.3</a:t>
            </a:r>
            <a:r>
              <a:rPr lang="zh-CN" altLang="en-US" b="1" smtClean="0">
                <a:latin typeface="Times New Roman" pitchFamily="18" charset="0"/>
                <a:ea typeface="华文楷体" panose="02010600040101010101" pitchFamily="2" charset="-122"/>
              </a:rPr>
              <a:t>，</a:t>
            </a:r>
            <a:endParaRPr lang="zh-CN" altLang="en-US" b="1" smtClean="0">
              <a:latin typeface="Times New Roman" pitchFamily="18" charset="0"/>
              <a:ea typeface="华文楷体" panose="02010600040101010101" pitchFamily="2" charset="-122"/>
            </a:endParaRPr>
          </a:p>
        </p:txBody>
      </p:sp>
      <p:sp>
        <p:nvSpPr>
          <p:cNvPr id="191492" name="Rectangle 4"/>
          <p:cNvSpPr>
            <a:spLocks noChangeArrowheads="1"/>
          </p:cNvSpPr>
          <p:nvPr/>
        </p:nvSpPr>
        <p:spPr bwMode="auto">
          <a:xfrm>
            <a:off x="467043" y="4220845"/>
            <a:ext cx="6483350" cy="213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30000"/>
              </a:lnSpc>
              <a:buClr>
                <a:schemeClr val="tx1"/>
              </a:buClr>
              <a:buFont typeface="Wingdings" pitchFamily="2" charset="2"/>
              <a:buChar char="ü"/>
            </a:pPr>
            <a:r>
              <a:rPr kumimoji="1" lang="en-US" altLang="zh-CN" sz="2800" b="1">
                <a:ea typeface="华文楷体" panose="02010600040101010101" pitchFamily="2" charset="-122"/>
              </a:rPr>
              <a:t>    </a:t>
            </a:r>
            <a:r>
              <a:rPr kumimoji="1" lang="zh-CN" altLang="en-US" sz="2800" b="1">
                <a:ea typeface="华文楷体" panose="02010600040101010101" pitchFamily="2" charset="-122"/>
              </a:rPr>
              <a:t>黑曲霉发酵</a:t>
            </a:r>
            <a:r>
              <a:rPr kumimoji="1" lang="en-US" altLang="zh-CN" sz="2800" b="1">
                <a:ea typeface="华文楷体" panose="02010600040101010101" pitchFamily="2" charset="-122"/>
              </a:rPr>
              <a:t>:</a:t>
            </a:r>
            <a:endParaRPr kumimoji="1" lang="en-US" altLang="zh-CN" sz="2800" b="1">
              <a:ea typeface="华文楷体" panose="02010600040101010101" pitchFamily="2" charset="-122"/>
            </a:endParaRPr>
          </a:p>
          <a:p>
            <a:pPr>
              <a:lnSpc>
                <a:spcPct val="150000"/>
              </a:lnSpc>
              <a:spcBef>
                <a:spcPct val="50000"/>
              </a:spcBef>
              <a:buClr>
                <a:schemeClr val="tx1"/>
              </a:buClr>
            </a:pPr>
            <a:r>
              <a:rPr kumimoji="1" lang="en-US" altLang="zh-CN" sz="2800" b="1">
                <a:ea typeface="华文楷体" panose="02010600040101010101" pitchFamily="2" charset="-122"/>
              </a:rPr>
              <a:t>   </a:t>
            </a:r>
            <a:r>
              <a:rPr kumimoji="1" lang="zh-CN" altLang="en-US" sz="2800" b="1">
                <a:ea typeface="华文楷体" panose="02010600040101010101" pitchFamily="2" charset="-122"/>
              </a:rPr>
              <a:t>在</a:t>
            </a:r>
            <a:r>
              <a:rPr kumimoji="1" lang="en-US" altLang="zh-CN" sz="2800" b="1">
                <a:ea typeface="华文楷体" panose="02010600040101010101" pitchFamily="2" charset="-122"/>
              </a:rPr>
              <a:t>pH </a:t>
            </a:r>
            <a:r>
              <a:rPr kumimoji="1" lang="en-US" altLang="zh-CN" sz="2800" b="1">
                <a:solidFill>
                  <a:srgbClr val="FFFF00"/>
                </a:solidFill>
                <a:ea typeface="华文楷体" panose="02010600040101010101" pitchFamily="2" charset="-122"/>
              </a:rPr>
              <a:t>2-3</a:t>
            </a:r>
            <a:r>
              <a:rPr kumimoji="1" lang="zh-CN" altLang="en-US" sz="2800" b="1">
                <a:ea typeface="华文楷体" panose="02010600040101010101" pitchFamily="2" charset="-122"/>
              </a:rPr>
              <a:t>时，发酵产生柠檬酸</a:t>
            </a:r>
            <a:r>
              <a:rPr kumimoji="1" lang="en-US" altLang="zh-CN" sz="2800" b="1">
                <a:ea typeface="华文楷体" panose="02010600040101010101" pitchFamily="2" charset="-122"/>
              </a:rPr>
              <a:t>;</a:t>
            </a:r>
            <a:endParaRPr kumimoji="1" lang="en-US" altLang="zh-CN" sz="2800" b="1">
              <a:ea typeface="华文楷体" panose="02010600040101010101" pitchFamily="2" charset="-122"/>
            </a:endParaRPr>
          </a:p>
          <a:p>
            <a:pPr>
              <a:lnSpc>
                <a:spcPct val="150000"/>
              </a:lnSpc>
              <a:buClr>
                <a:schemeClr val="tx1"/>
              </a:buClr>
            </a:pPr>
            <a:r>
              <a:rPr kumimoji="1" lang="en-US" altLang="zh-CN" sz="2800" b="1">
                <a:ea typeface="华文楷体" panose="02010600040101010101" pitchFamily="2" charset="-122"/>
              </a:rPr>
              <a:t>   </a:t>
            </a:r>
            <a:r>
              <a:rPr kumimoji="1" lang="zh-CN" altLang="en-US" sz="2800" b="1">
                <a:ea typeface="华文楷体" panose="02010600040101010101" pitchFamily="2" charset="-122"/>
              </a:rPr>
              <a:t>在</a:t>
            </a:r>
            <a:r>
              <a:rPr kumimoji="1" lang="en-US" altLang="zh-CN" sz="2800" b="1">
                <a:ea typeface="华文楷体" panose="02010600040101010101" pitchFamily="2" charset="-122"/>
              </a:rPr>
              <a:t>pH</a:t>
            </a:r>
            <a:r>
              <a:rPr kumimoji="1" lang="zh-CN" altLang="en-US" sz="2800" b="1">
                <a:ea typeface="华文楷体" panose="02010600040101010101" pitchFamily="2" charset="-122"/>
              </a:rPr>
              <a:t>接近</a:t>
            </a:r>
            <a:r>
              <a:rPr kumimoji="1" lang="zh-CN" altLang="en-US" sz="2800" b="1">
                <a:solidFill>
                  <a:srgbClr val="FFFF00"/>
                </a:solidFill>
                <a:ea typeface="华文楷体" panose="02010600040101010101" pitchFamily="2" charset="-122"/>
              </a:rPr>
              <a:t>中性</a:t>
            </a:r>
            <a:r>
              <a:rPr kumimoji="1" lang="zh-CN" altLang="en-US" sz="2800" b="1">
                <a:ea typeface="华文楷体" panose="02010600040101010101" pitchFamily="2" charset="-122"/>
              </a:rPr>
              <a:t>时，则产生草酸。</a:t>
            </a:r>
            <a:endParaRPr kumimoji="1" lang="zh-CN" altLang="en-US" sz="2800" b="1">
              <a:ea typeface="华文楷体" panose="02010600040101010101" pitchFamily="2" charset="-122"/>
            </a:endParaRPr>
          </a:p>
        </p:txBody>
      </p:sp>
      <p:sp>
        <p:nvSpPr>
          <p:cNvPr id="69637" name="Rectangle 5"/>
          <p:cNvSpPr>
            <a:spLocks noChangeArrowheads="1"/>
          </p:cNvSpPr>
          <p:nvPr/>
        </p:nvSpPr>
        <p:spPr bwMode="auto">
          <a:xfrm>
            <a:off x="323850" y="116205"/>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kumimoji="1" lang="zh-CN" altLang="en-US" sz="2800" b="1">
                <a:solidFill>
                  <a:srgbClr val="FFFF00"/>
                </a:solidFill>
                <a:ea typeface="华文楷体" panose="02010600040101010101" pitchFamily="2" charset="-122"/>
              </a:rPr>
              <a:t>例如：</a:t>
            </a:r>
            <a:endParaRPr kumimoji="1" lang="zh-CN" altLang="en-US" sz="2800" b="1">
              <a:solidFill>
                <a:srgbClr val="FFFF00"/>
              </a:solidFill>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1492"/>
                                        </p:tgtEl>
                                        <p:attrNameLst>
                                          <p:attrName>style.visibility</p:attrName>
                                        </p:attrNameLst>
                                      </p:cBhvr>
                                      <p:to>
                                        <p:strVal val="visible"/>
                                      </p:to>
                                    </p:set>
                                    <p:animEffect transition="in" filter="box(in)">
                                      <p:cBhvr>
                                        <p:cTn id="7" dur="500"/>
                                        <p:tgtEl>
                                          <p:spTgt spid="1914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191492"/>
                                        </p:tgtEl>
                                        <p:attrNameLst>
                                          <p:attrName>ppt_x</p:attrName>
                                        </p:attrNameLst>
                                      </p:cBhvr>
                                      <p:tavLst>
                                        <p:tav tm="0">
                                          <p:val>
                                            <p:strVal val="ppt_x"/>
                                          </p:val>
                                        </p:tav>
                                        <p:tav tm="100000">
                                          <p:val>
                                            <p:strVal val="ppt_x"/>
                                          </p:val>
                                        </p:tav>
                                      </p:tavLst>
                                    </p:anim>
                                    <p:anim calcmode="lin" valueType="num">
                                      <p:cBhvr additive="base">
                                        <p:cTn id="12" dur="500"/>
                                        <p:tgtEl>
                                          <p:spTgt spid="191492"/>
                                        </p:tgtEl>
                                        <p:attrNameLst>
                                          <p:attrName>ppt_y</p:attrName>
                                        </p:attrNameLst>
                                      </p:cBhvr>
                                      <p:tavLst>
                                        <p:tav tm="0">
                                          <p:val>
                                            <p:strVal val="ppt_y"/>
                                          </p:val>
                                        </p:tav>
                                        <p:tav tm="100000">
                                          <p:val>
                                            <p:strVal val="1+ppt_h/2"/>
                                          </p:val>
                                        </p:tav>
                                      </p:tavLst>
                                    </p:anim>
                                    <p:set>
                                      <p:cBhvr>
                                        <p:cTn id="13" dur="1" fill="hold">
                                          <p:stCondLst>
                                            <p:cond delay="499"/>
                                          </p:stCondLst>
                                        </p:cTn>
                                        <p:tgtEl>
                                          <p:spTgt spid="191492"/>
                                        </p:tgtEl>
                                        <p:attrNameLst>
                                          <p:attrName>style.visibility</p:attrName>
                                        </p:attrNameLst>
                                      </p:cBhvr>
                                      <p:to>
                                        <p:strVal val="hidden"/>
                                      </p:to>
                                    </p:se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191491">
                                            <p:txEl>
                                              <p:pRg st="0" end="0"/>
                                            </p:txEl>
                                          </p:spTgt>
                                        </p:tgtEl>
                                        <p:attrNameLst>
                                          <p:attrName>style.visibility</p:attrName>
                                        </p:attrNameLst>
                                      </p:cBhvr>
                                      <p:to>
                                        <p:strVal val="visible"/>
                                      </p:to>
                                    </p:set>
                                    <p:animEffect transition="in" filter="blinds(horizontal)">
                                      <p:cBhvr>
                                        <p:cTn id="17" dur="500"/>
                                        <p:tgtEl>
                                          <p:spTgt spid="191491">
                                            <p:txEl>
                                              <p:pRg st="0" end="0"/>
                                            </p:txEl>
                                          </p:spTgt>
                                        </p:tgtEl>
                                      </p:cBhvr>
                                    </p:animEffect>
                                  </p:childTnLst>
                                </p:cTn>
                              </p:par>
                            </p:childTnLst>
                          </p:cTn>
                        </p:par>
                        <p:par>
                          <p:cTn id="18" fill="hold">
                            <p:stCondLst>
                              <p:cond delay="1000"/>
                            </p:stCondLst>
                            <p:childTnLst>
                              <p:par>
                                <p:cTn id="19" presetID="3" presetClass="entr" presetSubtype="10" fill="hold" grpId="0" nodeType="afterEffect">
                                  <p:stCondLst>
                                    <p:cond delay="0"/>
                                  </p:stCondLst>
                                  <p:childTnLst>
                                    <p:set>
                                      <p:cBhvr>
                                        <p:cTn id="20" dur="1" fill="hold">
                                          <p:stCondLst>
                                            <p:cond delay="0"/>
                                          </p:stCondLst>
                                        </p:cTn>
                                        <p:tgtEl>
                                          <p:spTgt spid="191491">
                                            <p:txEl>
                                              <p:pRg st="1" end="1"/>
                                            </p:txEl>
                                          </p:spTgt>
                                        </p:tgtEl>
                                        <p:attrNameLst>
                                          <p:attrName>style.visibility</p:attrName>
                                        </p:attrNameLst>
                                      </p:cBhvr>
                                      <p:to>
                                        <p:strVal val="visible"/>
                                      </p:to>
                                    </p:set>
                                    <p:animEffect transition="in" filter="blinds(horizontal)">
                                      <p:cBhvr>
                                        <p:cTn id="21" dur="500"/>
                                        <p:tgtEl>
                                          <p:spTgt spid="191491">
                                            <p:txEl>
                                              <p:pRg st="1" end="1"/>
                                            </p:txEl>
                                          </p:spTgt>
                                        </p:tgtEl>
                                      </p:cBhvr>
                                    </p:animEffect>
                                  </p:childTnLst>
                                </p:cTn>
                              </p:par>
                            </p:childTnLst>
                          </p:cTn>
                        </p:par>
                        <p:par>
                          <p:cTn id="22" fill="hold">
                            <p:stCondLst>
                              <p:cond delay="1500"/>
                            </p:stCondLst>
                            <p:childTnLst>
                              <p:par>
                                <p:cTn id="23" presetID="3" presetClass="entr" presetSubtype="10" fill="hold" grpId="0" nodeType="afterEffect">
                                  <p:stCondLst>
                                    <p:cond delay="0"/>
                                  </p:stCondLst>
                                  <p:childTnLst>
                                    <p:set>
                                      <p:cBhvr>
                                        <p:cTn id="24" dur="1" fill="hold">
                                          <p:stCondLst>
                                            <p:cond delay="0"/>
                                          </p:stCondLst>
                                        </p:cTn>
                                        <p:tgtEl>
                                          <p:spTgt spid="191491">
                                            <p:txEl>
                                              <p:pRg st="2" end="2"/>
                                            </p:txEl>
                                          </p:spTgt>
                                        </p:tgtEl>
                                        <p:attrNameLst>
                                          <p:attrName>style.visibility</p:attrName>
                                        </p:attrNameLst>
                                      </p:cBhvr>
                                      <p:to>
                                        <p:strVal val="visible"/>
                                      </p:to>
                                    </p:set>
                                    <p:animEffect transition="in" filter="blinds(horizontal)">
                                      <p:cBhvr>
                                        <p:cTn id="25" dur="500"/>
                                        <p:tgtEl>
                                          <p:spTgt spid="191491">
                                            <p:txEl>
                                              <p:pRg st="2" end="2"/>
                                            </p:txEl>
                                          </p:spTgt>
                                        </p:tgtEl>
                                      </p:cBhvr>
                                    </p:animEffect>
                                  </p:childTnLst>
                                </p:cTn>
                              </p:par>
                            </p:childTnLst>
                          </p:cTn>
                        </p:par>
                        <p:par>
                          <p:cTn id="26" fill="hold">
                            <p:stCondLst>
                              <p:cond delay="2000"/>
                            </p:stCondLst>
                            <p:childTnLst>
                              <p:par>
                                <p:cTn id="27" presetID="3" presetClass="entr" presetSubtype="10" fill="hold" grpId="0" nodeType="afterEffect">
                                  <p:stCondLst>
                                    <p:cond delay="0"/>
                                  </p:stCondLst>
                                  <p:childTnLst>
                                    <p:set>
                                      <p:cBhvr>
                                        <p:cTn id="28" dur="1" fill="hold">
                                          <p:stCondLst>
                                            <p:cond delay="0"/>
                                          </p:stCondLst>
                                        </p:cTn>
                                        <p:tgtEl>
                                          <p:spTgt spid="191491">
                                            <p:txEl>
                                              <p:pRg st="3" end="3"/>
                                            </p:txEl>
                                          </p:spTgt>
                                        </p:tgtEl>
                                        <p:attrNameLst>
                                          <p:attrName>style.visibility</p:attrName>
                                        </p:attrNameLst>
                                      </p:cBhvr>
                                      <p:to>
                                        <p:strVal val="visible"/>
                                      </p:to>
                                    </p:set>
                                    <p:animEffect transition="in" filter="blinds(horizontal)">
                                      <p:cBhvr>
                                        <p:cTn id="29" dur="500"/>
                                        <p:tgtEl>
                                          <p:spTgt spid="1914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P spid="191492" grpId="0"/>
      <p:bldP spid="191492"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250825" y="642938"/>
            <a:ext cx="8713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kumimoji="1" lang="zh-CN" altLang="en-US" sz="3200" b="1">
                <a:ea typeface="华文楷体" panose="02010600040101010101" pitchFamily="2" charset="-122"/>
              </a:rPr>
              <a:t>二、发酵过程中</a:t>
            </a:r>
            <a:r>
              <a:rPr kumimoji="1" lang="en-US" altLang="zh-CN" sz="3200" b="1">
                <a:ea typeface="华文楷体" panose="02010600040101010101" pitchFamily="2" charset="-122"/>
              </a:rPr>
              <a:t>pH</a:t>
            </a:r>
            <a:r>
              <a:rPr kumimoji="1" lang="zh-CN" altLang="en-US" sz="3200" b="1">
                <a:ea typeface="华文楷体" panose="02010600040101010101" pitchFamily="2" charset="-122"/>
              </a:rPr>
              <a:t>的变化及影响</a:t>
            </a:r>
            <a:r>
              <a:rPr kumimoji="1" lang="en-US" altLang="zh-CN" sz="3200" b="1">
                <a:ea typeface="华文楷体" panose="02010600040101010101" pitchFamily="2" charset="-122"/>
              </a:rPr>
              <a:t>pH</a:t>
            </a:r>
            <a:r>
              <a:rPr kumimoji="1" lang="zh-CN" altLang="en-US" sz="3200" b="1">
                <a:ea typeface="华文楷体" panose="02010600040101010101" pitchFamily="2" charset="-122"/>
              </a:rPr>
              <a:t>变化的因素</a:t>
            </a:r>
            <a:endParaRPr kumimoji="1" lang="zh-CN" altLang="en-US" sz="3200" b="1">
              <a:ea typeface="华文楷体" panose="02010600040101010101" pitchFamily="2" charset="-122"/>
            </a:endParaRPr>
          </a:p>
        </p:txBody>
      </p:sp>
      <p:sp>
        <p:nvSpPr>
          <p:cNvPr id="265219" name="Text Box 3"/>
          <p:cNvSpPr txBox="1">
            <a:spLocks noChangeArrowheads="1"/>
          </p:cNvSpPr>
          <p:nvPr/>
        </p:nvSpPr>
        <p:spPr bwMode="auto">
          <a:xfrm>
            <a:off x="900113" y="1628775"/>
            <a:ext cx="575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3200" b="1">
                <a:ea typeface="华文楷体" panose="02010600040101010101" pitchFamily="2" charset="-122"/>
              </a:rPr>
              <a:t>1</a:t>
            </a:r>
            <a:r>
              <a:rPr kumimoji="1" lang="zh-CN" altLang="en-US" sz="3200" b="1">
                <a:ea typeface="华文楷体" panose="02010600040101010101" pitchFamily="2" charset="-122"/>
              </a:rPr>
              <a:t>、发酵过程中</a:t>
            </a:r>
            <a:r>
              <a:rPr kumimoji="1" lang="en-US" altLang="zh-CN" sz="3200" b="1">
                <a:ea typeface="华文楷体" panose="02010600040101010101" pitchFamily="2" charset="-122"/>
              </a:rPr>
              <a:t>pH</a:t>
            </a:r>
            <a:r>
              <a:rPr kumimoji="1" lang="zh-CN" altLang="en-US" sz="3200" b="1">
                <a:ea typeface="华文楷体" panose="02010600040101010101" pitchFamily="2" charset="-122"/>
              </a:rPr>
              <a:t>的变化</a:t>
            </a:r>
            <a:endParaRPr kumimoji="1" lang="zh-CN" altLang="en-US" sz="3200" b="1">
              <a:ea typeface="华文楷体" panose="02010600040101010101" pitchFamily="2" charset="-122"/>
            </a:endParaRPr>
          </a:p>
        </p:txBody>
      </p:sp>
      <p:sp>
        <p:nvSpPr>
          <p:cNvPr id="265220" name="Text Box 4"/>
          <p:cNvSpPr txBox="1">
            <a:spLocks noChangeArrowheads="1"/>
          </p:cNvSpPr>
          <p:nvPr/>
        </p:nvSpPr>
        <p:spPr bwMode="auto">
          <a:xfrm>
            <a:off x="1403350" y="2492375"/>
            <a:ext cx="710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800" b="1">
                <a:ea typeface="华文楷体" panose="02010600040101010101" pitchFamily="2" charset="-122"/>
              </a:rPr>
              <a:t>1</a:t>
            </a:r>
            <a:r>
              <a:rPr kumimoji="1" lang="zh-CN" altLang="en-US" sz="2800" b="1">
                <a:ea typeface="华文楷体" panose="02010600040101010101" pitchFamily="2" charset="-122"/>
              </a:rPr>
              <a:t>）生长阶段</a:t>
            </a:r>
            <a:endParaRPr kumimoji="1" lang="zh-CN" altLang="en-US" sz="2800" b="1">
              <a:ea typeface="华文楷体" panose="02010600040101010101" pitchFamily="2" charset="-122"/>
            </a:endParaRPr>
          </a:p>
        </p:txBody>
      </p:sp>
      <p:sp>
        <p:nvSpPr>
          <p:cNvPr id="265221" name="Rectangle 5"/>
          <p:cNvSpPr>
            <a:spLocks noChangeArrowheads="1"/>
          </p:cNvSpPr>
          <p:nvPr/>
        </p:nvSpPr>
        <p:spPr bwMode="auto">
          <a:xfrm>
            <a:off x="611188" y="3284538"/>
            <a:ext cx="81375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spcBef>
                <a:spcPct val="100000"/>
              </a:spcBef>
            </a:pPr>
            <a:r>
              <a:rPr kumimoji="1" lang="zh-CN" altLang="en-US" sz="2800" b="1">
                <a:solidFill>
                  <a:schemeClr val="tx2"/>
                </a:solidFill>
                <a:ea typeface="华文楷体" panose="02010600040101010101" pitchFamily="2" charset="-122"/>
              </a:rPr>
              <a:t>如：</a:t>
            </a:r>
            <a:r>
              <a:rPr kumimoji="1" lang="zh-CN" altLang="en-US" sz="2800" b="1">
                <a:ea typeface="华文楷体" panose="02010600040101010101" pitchFamily="2" charset="-122"/>
              </a:rPr>
              <a:t>利福霉素</a:t>
            </a:r>
            <a:r>
              <a:rPr kumimoji="1" lang="en-US" altLang="zh-CN" sz="2800" b="1">
                <a:ea typeface="华文楷体" panose="02010600040101010101" pitchFamily="2" charset="-122"/>
              </a:rPr>
              <a:t>B</a:t>
            </a:r>
            <a:r>
              <a:rPr kumimoji="1" lang="zh-CN" altLang="en-US" sz="2800" b="1">
                <a:ea typeface="华文楷体" panose="02010600040101010101" pitchFamily="2" charset="-122"/>
              </a:rPr>
              <a:t>发酵起始</a:t>
            </a:r>
            <a:r>
              <a:rPr kumimoji="1" lang="en-US" altLang="zh-CN" sz="2800" b="1">
                <a:ea typeface="华文楷体" panose="02010600040101010101" pitchFamily="2" charset="-122"/>
              </a:rPr>
              <a:t>pH</a:t>
            </a:r>
            <a:r>
              <a:rPr kumimoji="1" lang="zh-CN" altLang="en-US" sz="2800" b="1">
                <a:ea typeface="华文楷体" panose="02010600040101010101" pitchFamily="2" charset="-122"/>
              </a:rPr>
              <a:t>为中性，但生长初期由于菌体产生的蛋白酶水解蛋白胨而生成铵离子，使</a:t>
            </a:r>
            <a:r>
              <a:rPr kumimoji="1" lang="en-US" altLang="zh-CN" sz="2800" b="1">
                <a:ea typeface="华文楷体" panose="02010600040101010101" pitchFamily="2" charset="-122"/>
              </a:rPr>
              <a:t>pH</a:t>
            </a:r>
            <a:r>
              <a:rPr kumimoji="1" lang="zh-CN" altLang="en-US" sz="2800" b="1">
                <a:ea typeface="华文楷体" panose="02010600040101010101" pitchFamily="2" charset="-122"/>
              </a:rPr>
              <a:t>上升至碱性；接着，随着铵离子的利用及葡萄糖利用过程中产生的有机酸使</a:t>
            </a:r>
            <a:r>
              <a:rPr kumimoji="1" lang="en-US" altLang="zh-CN" sz="2800" b="1">
                <a:ea typeface="华文楷体" panose="02010600040101010101" pitchFamily="2" charset="-122"/>
              </a:rPr>
              <a:t>pH</a:t>
            </a:r>
            <a:r>
              <a:rPr kumimoji="1" lang="zh-CN" altLang="en-US" sz="2800" b="1">
                <a:ea typeface="华文楷体" panose="02010600040101010101" pitchFamily="2" charset="-122"/>
              </a:rPr>
              <a:t>下降到酸性范围。</a:t>
            </a:r>
            <a:endParaRPr kumimoji="1" lang="zh-CN" altLang="en-US" sz="2800" b="1">
              <a:ea typeface="华文楷体" panose="02010600040101010101" pitchFamily="2" charset="-122"/>
            </a:endParaRPr>
          </a:p>
        </p:txBody>
      </p:sp>
      <p:sp>
        <p:nvSpPr>
          <p:cNvPr id="6" name="矩形 5"/>
          <p:cNvSpPr>
            <a:spLocks noChangeArrowheads="1"/>
          </p:cNvSpPr>
          <p:nvPr/>
        </p:nvSpPr>
        <p:spPr bwMode="auto">
          <a:xfrm>
            <a:off x="4499928" y="2636203"/>
            <a:ext cx="4117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kumimoji="1" lang="zh-CN" altLang="en-US" sz="1600" b="1">
                <a:solidFill>
                  <a:srgbClr val="C0C0C0"/>
                </a:solidFill>
                <a:latin typeface="楷体_GB2312" pitchFamily="49" charset="-122"/>
                <a:ea typeface="楷体_GB2312" pitchFamily="49" charset="-122"/>
              </a:rPr>
              <a:t> </a:t>
            </a:r>
            <a:r>
              <a:rPr kumimoji="1" lang="en-US" altLang="zh-CN" sz="3200" b="1">
                <a:solidFill>
                  <a:srgbClr val="FFFF00"/>
                </a:solidFill>
                <a:ea typeface="华文楷体" panose="02010600040101010101" pitchFamily="2" charset="-122"/>
              </a:rPr>
              <a:t>pH</a:t>
            </a:r>
            <a:r>
              <a:rPr kumimoji="1" lang="zh-CN" altLang="en-US" sz="3200" b="1">
                <a:solidFill>
                  <a:srgbClr val="FFFF00"/>
                </a:solidFill>
                <a:ea typeface="华文楷体" panose="02010600040101010101" pitchFamily="2" charset="-122"/>
              </a:rPr>
              <a:t>有上升或下降趋势</a:t>
            </a:r>
            <a:endParaRPr lang="zh-CN" altLang="en-US" sz="320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5219"/>
                                        </p:tgtEl>
                                        <p:attrNameLst>
                                          <p:attrName>style.visibility</p:attrName>
                                        </p:attrNameLst>
                                      </p:cBhvr>
                                      <p:to>
                                        <p:strVal val="visible"/>
                                      </p:to>
                                    </p:set>
                                    <p:animEffect transition="in" filter="checkerboard(across)">
                                      <p:cBhvr>
                                        <p:cTn id="7" dur="500"/>
                                        <p:tgtEl>
                                          <p:spTgt spid="2652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5220"/>
                                        </p:tgtEl>
                                        <p:attrNameLst>
                                          <p:attrName>style.visibility</p:attrName>
                                        </p:attrNameLst>
                                      </p:cBhvr>
                                      <p:to>
                                        <p:strVal val="visible"/>
                                      </p:to>
                                    </p:set>
                                    <p:animEffect transition="in" filter="blinds(horizontal)">
                                      <p:cBhvr>
                                        <p:cTn id="12" dur="500"/>
                                        <p:tgtEl>
                                          <p:spTgt spid="26522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1" nodeType="clickEffect">
                                  <p:stCondLst>
                                    <p:cond delay="0"/>
                                  </p:stCondLst>
                                  <p:childTnLst>
                                    <p:animEffect transition="out" filter="checkerboard(across)">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65221"/>
                                        </p:tgtEl>
                                        <p:attrNameLst>
                                          <p:attrName>style.visibility</p:attrName>
                                        </p:attrNameLst>
                                      </p:cBhvr>
                                      <p:to>
                                        <p:strVal val="visible"/>
                                      </p:to>
                                    </p:set>
                                    <p:animEffect transition="in" filter="box(in)">
                                      <p:cBhvr>
                                        <p:cTn id="27" dur="500"/>
                                        <p:tgtEl>
                                          <p:spTgt spid="265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autoUpdateAnimBg="0"/>
      <p:bldP spid="265220" grpId="0" autoUpdateAnimBg="0"/>
      <p:bldP spid="265221" grpId="0"/>
      <p:bldP spid="6" grpId="0"/>
      <p:bldP spid="6"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2"/>
          <p:cNvSpPr txBox="1">
            <a:spLocks noChangeArrowheads="1"/>
          </p:cNvSpPr>
          <p:nvPr/>
        </p:nvSpPr>
        <p:spPr bwMode="auto">
          <a:xfrm>
            <a:off x="611188" y="2708275"/>
            <a:ext cx="7632700" cy="674688"/>
          </a:xfrm>
          <a:prstGeom prst="rect">
            <a:avLst/>
          </a:prstGeom>
          <a:noFill/>
          <a:ln w="9525">
            <a:noFill/>
            <a:miter lim="800000"/>
          </a:ln>
        </p:spPr>
        <p:txBody>
          <a:bodyPr>
            <a:spAutoFit/>
          </a:bodyPr>
          <a:lstStyle/>
          <a:p>
            <a:pPr>
              <a:lnSpc>
                <a:spcPct val="150000"/>
              </a:lnSpc>
              <a:spcBef>
                <a:spcPct val="50000"/>
              </a:spcBef>
              <a:defRPr/>
            </a:pPr>
            <a:r>
              <a:rPr kumimoji="1" lang="en-US" altLang="zh-CN" sz="2800" b="1" spc="300" dirty="0">
                <a:solidFill>
                  <a:srgbClr val="FFFF00"/>
                </a:solidFill>
                <a:ea typeface="华文楷体" panose="02010600040101010101" pitchFamily="2" charset="-122"/>
              </a:rPr>
              <a:t>pH</a:t>
            </a:r>
            <a:r>
              <a:rPr kumimoji="1" lang="zh-CN" altLang="en-US" sz="2800" b="1" spc="300" dirty="0">
                <a:solidFill>
                  <a:srgbClr val="FFFF00"/>
                </a:solidFill>
                <a:ea typeface="华文楷体" panose="02010600040101010101" pitchFamily="2" charset="-122"/>
              </a:rPr>
              <a:t>趋于稳定，维持在最适产物合成的范围</a:t>
            </a:r>
            <a:r>
              <a:rPr kumimoji="1" lang="en-US" altLang="zh-CN" sz="2800" b="1" spc="300" dirty="0">
                <a:solidFill>
                  <a:srgbClr val="FFFF00"/>
                </a:solidFill>
                <a:ea typeface="华文楷体" panose="02010600040101010101" pitchFamily="2" charset="-122"/>
              </a:rPr>
              <a:t>.</a:t>
            </a:r>
            <a:endParaRPr kumimoji="1" lang="zh-CN" altLang="en-US" sz="2800" b="1" spc="300" dirty="0">
              <a:solidFill>
                <a:srgbClr val="FFFF00"/>
              </a:solidFill>
              <a:ea typeface="华文楷体" panose="02010600040101010101" pitchFamily="2" charset="-122"/>
            </a:endParaRPr>
          </a:p>
        </p:txBody>
      </p:sp>
      <p:sp>
        <p:nvSpPr>
          <p:cNvPr id="71683" name="矩形 3"/>
          <p:cNvSpPr>
            <a:spLocks noChangeArrowheads="1"/>
          </p:cNvSpPr>
          <p:nvPr/>
        </p:nvSpPr>
        <p:spPr bwMode="auto">
          <a:xfrm>
            <a:off x="950913" y="981075"/>
            <a:ext cx="3333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kumimoji="1" lang="en-US" altLang="zh-CN" sz="2800" b="1">
                <a:ea typeface="华文楷体" panose="02010600040101010101" pitchFamily="2" charset="-122"/>
              </a:rPr>
              <a:t>2</a:t>
            </a:r>
            <a:r>
              <a:rPr kumimoji="1" lang="zh-CN" altLang="en-US" sz="2800" b="1">
                <a:ea typeface="华文楷体" panose="02010600040101010101" pitchFamily="2" charset="-122"/>
              </a:rPr>
              <a:t>）生产阶段 </a:t>
            </a:r>
            <a:endParaRPr lang="zh-CN" altLang="en-US" sz="280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42"/>
                                        </p:tgtEl>
                                        <p:attrNameLst>
                                          <p:attrName>style.visibility</p:attrName>
                                        </p:attrNameLst>
                                      </p:cBhvr>
                                      <p:to>
                                        <p:strVal val="visible"/>
                                      </p:to>
                                    </p:set>
                                    <p:animEffect transition="in" filter="box(in)">
                                      <p:cBhvr>
                                        <p:cTn id="7" dur="500"/>
                                        <p:tgtEl>
                                          <p:spTgt spid="266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Text Box 3"/>
          <p:cNvSpPr txBox="1">
            <a:spLocks noChangeArrowheads="1"/>
          </p:cNvSpPr>
          <p:nvPr/>
        </p:nvSpPr>
        <p:spPr bwMode="auto">
          <a:xfrm>
            <a:off x="900113" y="2276475"/>
            <a:ext cx="7359650" cy="2032000"/>
          </a:xfrm>
          <a:prstGeom prst="rect">
            <a:avLst/>
          </a:prstGeom>
          <a:noFill/>
          <a:ln w="9525">
            <a:noFill/>
            <a:miter lim="800000"/>
          </a:ln>
        </p:spPr>
        <p:txBody>
          <a:bodyPr>
            <a:spAutoFit/>
          </a:bodyPr>
          <a:lstStyle/>
          <a:p>
            <a:pPr>
              <a:lnSpc>
                <a:spcPct val="150000"/>
              </a:lnSpc>
              <a:spcBef>
                <a:spcPct val="50000"/>
              </a:spcBef>
              <a:defRPr/>
            </a:pPr>
            <a:r>
              <a:rPr kumimoji="1" lang="zh-CN" altLang="en-US" sz="2400" b="1" dirty="0">
                <a:latin typeface="楷体_GB2312" pitchFamily="49" charset="-122"/>
                <a:ea typeface="楷体_GB2312" pitchFamily="49" charset="-122"/>
              </a:rPr>
              <a:t>    </a:t>
            </a:r>
            <a:r>
              <a:rPr kumimoji="1" lang="zh-CN" altLang="en-US" sz="2800" b="1" spc="300" dirty="0">
                <a:ea typeface="华文楷体" panose="02010600040101010101" pitchFamily="2" charset="-122"/>
              </a:rPr>
              <a:t>菌丝自溶阶段，随着基质的耗尽，菌体蛋白酶的活跃，培养液中氨基氮增加，致使</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上升。</a:t>
            </a:r>
            <a:endParaRPr kumimoji="1" lang="zh-CN" altLang="en-US" sz="2800" b="1" spc="300" dirty="0">
              <a:ea typeface="华文楷体" panose="02010600040101010101" pitchFamily="2" charset="-122"/>
            </a:endParaRPr>
          </a:p>
        </p:txBody>
      </p:sp>
      <p:sp>
        <p:nvSpPr>
          <p:cNvPr id="75779" name="矩形 4"/>
          <p:cNvSpPr>
            <a:spLocks noChangeArrowheads="1"/>
          </p:cNvSpPr>
          <p:nvPr/>
        </p:nvSpPr>
        <p:spPr bwMode="auto">
          <a:xfrm>
            <a:off x="1041400" y="981075"/>
            <a:ext cx="3675063" cy="523875"/>
          </a:xfrm>
          <a:prstGeom prst="rect">
            <a:avLst/>
          </a:prstGeom>
          <a:noFill/>
          <a:ln w="9525">
            <a:noFill/>
            <a:miter lim="800000"/>
          </a:ln>
        </p:spPr>
        <p:txBody>
          <a:bodyPr>
            <a:spAutoFit/>
          </a:bodyPr>
          <a:lstStyle/>
          <a:p>
            <a:pPr>
              <a:spcBef>
                <a:spcPct val="50000"/>
              </a:spcBef>
              <a:defRPr/>
            </a:pPr>
            <a:r>
              <a:rPr kumimoji="1" lang="en-US" altLang="zh-CN" sz="2800" b="1" spc="300" dirty="0">
                <a:ea typeface="华文楷体" panose="02010600040101010101" pitchFamily="2" charset="-122"/>
              </a:rPr>
              <a:t>3</a:t>
            </a:r>
            <a:r>
              <a:rPr kumimoji="1" lang="zh-CN" altLang="en-US" sz="2800" b="1" spc="300" dirty="0">
                <a:ea typeface="华文楷体" panose="02010600040101010101" pitchFamily="2" charset="-122"/>
              </a:rPr>
              <a:t>）自溶阶段   </a:t>
            </a:r>
            <a:endParaRPr kumimoji="1" lang="zh-CN" altLang="en-US" sz="2800" b="1" spc="300" dirty="0">
              <a:ea typeface="华文楷体" panose="02010600040101010101" pitchFamily="2" charset="-122"/>
            </a:endParaRPr>
          </a:p>
        </p:txBody>
      </p:sp>
      <p:sp>
        <p:nvSpPr>
          <p:cNvPr id="4" name="矩形 3"/>
          <p:cNvSpPr/>
          <p:nvPr/>
        </p:nvSpPr>
        <p:spPr>
          <a:xfrm>
            <a:off x="5003800" y="1052195"/>
            <a:ext cx="3155950" cy="584200"/>
          </a:xfrm>
          <a:prstGeom prst="rect">
            <a:avLst/>
          </a:prstGeom>
        </p:spPr>
        <p:txBody>
          <a:bodyPr wrap="none">
            <a:spAutoFit/>
          </a:bodyPr>
          <a:lstStyle/>
          <a:p>
            <a:pPr algn="ctr">
              <a:defRPr/>
            </a:pPr>
            <a:r>
              <a:rPr kumimoji="1" lang="zh-CN" altLang="en-US" sz="1600" b="1" dirty="0">
                <a:solidFill>
                  <a:srgbClr val="C0C0C0"/>
                </a:solidFill>
                <a:latin typeface="楷体_GB2312" pitchFamily="49" charset="-122"/>
                <a:ea typeface="楷体_GB2312" pitchFamily="49" charset="-122"/>
              </a:rPr>
              <a:t> </a:t>
            </a:r>
            <a:r>
              <a:rPr kumimoji="1" lang="en-US" altLang="zh-CN" sz="3200" b="1" spc="300" dirty="0">
                <a:solidFill>
                  <a:srgbClr val="FFFF00"/>
                </a:solidFill>
                <a:ea typeface="华文琥珀" pitchFamily="2" charset="-122"/>
              </a:rPr>
              <a:t>pH</a:t>
            </a:r>
            <a:r>
              <a:rPr kumimoji="1" lang="zh-CN" altLang="en-US" sz="3200" b="1" spc="300" dirty="0">
                <a:solidFill>
                  <a:srgbClr val="FFFF00"/>
                </a:solidFill>
                <a:latin typeface="华文楷体" panose="02010600040101010101" pitchFamily="2" charset="-122"/>
                <a:ea typeface="华文楷体" panose="02010600040101010101" pitchFamily="2" charset="-122"/>
              </a:rPr>
              <a:t>呈上升趋势</a:t>
            </a:r>
            <a:endParaRPr lang="zh-CN" altLang="en-US" sz="3200" spc="300" dirty="0">
              <a:latin typeface="华文楷体" panose="02010600040101010101" pitchFamily="2" charset="-122"/>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xit" presetSubtype="16" fill="hold" grpId="1" nodeType="clickEffect">
                                  <p:stCondLst>
                                    <p:cond delay="0"/>
                                  </p:stCondLst>
                                  <p:childTnLst>
                                    <p:animEffect transition="out" filter="box(in)">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66243"/>
                                        </p:tgtEl>
                                        <p:attrNameLst>
                                          <p:attrName>style.visibility</p:attrName>
                                        </p:attrNameLst>
                                      </p:cBhvr>
                                      <p:to>
                                        <p:strVal val="visible"/>
                                      </p:to>
                                    </p:set>
                                    <p:animEffect transition="in" filter="box(in)">
                                      <p:cBhvr>
                                        <p:cTn id="18" dur="500"/>
                                        <p:tgtEl>
                                          <p:spTgt spid="266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p:bldP spid="4" grpId="0"/>
      <p:bldP spid="4"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459290" y="379469"/>
            <a:ext cx="426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zh-CN" altLang="en-US" sz="3200" b="1" dirty="0">
                <a:ea typeface="华文楷体" panose="02010600040101010101" pitchFamily="2" charset="-122"/>
              </a:rPr>
              <a:t>三、最适</a:t>
            </a:r>
            <a:r>
              <a:rPr kumimoji="1" lang="en-US" altLang="zh-CN" sz="3200" b="1" dirty="0">
                <a:ea typeface="华文楷体" panose="02010600040101010101" pitchFamily="2" charset="-122"/>
              </a:rPr>
              <a:t>pH</a:t>
            </a:r>
            <a:r>
              <a:rPr kumimoji="1" lang="zh-CN" altLang="en-US" sz="3200" b="1" dirty="0">
                <a:ea typeface="华文楷体" panose="02010600040101010101" pitchFamily="2" charset="-122"/>
              </a:rPr>
              <a:t>的选择</a:t>
            </a:r>
            <a:endParaRPr kumimoji="1" lang="zh-CN" altLang="en-US" sz="3200" b="1" dirty="0">
              <a:ea typeface="华文楷体" panose="02010600040101010101" pitchFamily="2" charset="-122"/>
            </a:endParaRPr>
          </a:p>
        </p:txBody>
      </p:sp>
      <p:sp>
        <p:nvSpPr>
          <p:cNvPr id="270339" name="Text Box 3"/>
          <p:cNvSpPr txBox="1">
            <a:spLocks noChangeArrowheads="1"/>
          </p:cNvSpPr>
          <p:nvPr/>
        </p:nvSpPr>
        <p:spPr bwMode="auto">
          <a:xfrm>
            <a:off x="755576" y="1124744"/>
            <a:ext cx="662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2800" b="1" dirty="0">
                <a:ea typeface="华文楷体" panose="02010600040101010101" pitchFamily="2" charset="-122"/>
              </a:rPr>
              <a:t>1</a:t>
            </a:r>
            <a:r>
              <a:rPr kumimoji="1" lang="zh-CN" altLang="en-US" sz="2800" b="1" dirty="0">
                <a:ea typeface="华文楷体" panose="02010600040101010101" pitchFamily="2" charset="-122"/>
              </a:rPr>
              <a:t>、微生物生长和产物合成的最适</a:t>
            </a:r>
            <a:r>
              <a:rPr kumimoji="1" lang="en-US" altLang="zh-CN" sz="2800" b="1" dirty="0">
                <a:ea typeface="华文楷体" panose="02010600040101010101" pitchFamily="2" charset="-122"/>
              </a:rPr>
              <a:t>pH</a:t>
            </a:r>
            <a:endParaRPr kumimoji="1" lang="en-US" altLang="zh-CN" sz="2800" b="1" dirty="0">
              <a:ea typeface="华文楷体" panose="02010600040101010101" pitchFamily="2" charset="-122"/>
            </a:endParaRPr>
          </a:p>
        </p:txBody>
      </p:sp>
      <p:grpSp>
        <p:nvGrpSpPr>
          <p:cNvPr id="2" name="Group 4"/>
          <p:cNvGrpSpPr/>
          <p:nvPr/>
        </p:nvGrpSpPr>
        <p:grpSpPr bwMode="auto">
          <a:xfrm>
            <a:off x="856333" y="1161256"/>
            <a:ext cx="7696200" cy="2514600"/>
            <a:chOff x="672" y="1056"/>
            <a:chExt cx="4848" cy="1584"/>
          </a:xfrm>
        </p:grpSpPr>
        <p:grpSp>
          <p:nvGrpSpPr>
            <p:cNvPr id="73741" name="Group 5"/>
            <p:cNvGrpSpPr/>
            <p:nvPr/>
          </p:nvGrpSpPr>
          <p:grpSpPr bwMode="auto">
            <a:xfrm>
              <a:off x="4272" y="1056"/>
              <a:ext cx="1248" cy="1584"/>
              <a:chOff x="4272" y="1056"/>
              <a:chExt cx="1248" cy="1584"/>
            </a:xfrm>
          </p:grpSpPr>
          <p:sp>
            <p:nvSpPr>
              <p:cNvPr id="73743" name="AutoShape 6"/>
              <p:cNvSpPr>
                <a:spLocks noChangeArrowheads="1"/>
              </p:cNvSpPr>
              <p:nvPr/>
            </p:nvSpPr>
            <p:spPr bwMode="auto">
              <a:xfrm>
                <a:off x="4272" y="1056"/>
                <a:ext cx="1248" cy="1584"/>
              </a:xfrm>
              <a:prstGeom prst="wedgeRoundRectCallout">
                <a:avLst>
                  <a:gd name="adj1" fmla="val -148799"/>
                  <a:gd name="adj2" fmla="val -15972"/>
                  <a:gd name="adj3" fmla="val 16667"/>
                </a:avLst>
              </a:prstGeom>
              <a:solidFill>
                <a:schemeClr val="tx1"/>
              </a:solidFill>
              <a:ln w="9525">
                <a:solidFill>
                  <a:srgbClr val="FF9900"/>
                </a:solidFill>
                <a:miter lim="800000"/>
              </a:ln>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endParaRPr kumimoji="1" lang="zh-CN" altLang="zh-CN" sz="2400">
                  <a:ea typeface="宋体" pitchFamily="2" charset="-122"/>
                </a:endParaRPr>
              </a:p>
            </p:txBody>
          </p:sp>
          <p:pic>
            <p:nvPicPr>
              <p:cNvPr id="73744" name="Picture 7" descr="bacter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68" y="1200"/>
                <a:ext cx="107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742" name="Text Box 8"/>
            <p:cNvSpPr txBox="1">
              <a:spLocks noChangeArrowheads="1"/>
            </p:cNvSpPr>
            <p:nvPr/>
          </p:nvSpPr>
          <p:spPr bwMode="auto">
            <a:xfrm>
              <a:off x="672" y="1440"/>
              <a:ext cx="244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kumimoji="1" lang="en-US" altLang="zh-CN" sz="1600" b="1" dirty="0">
                  <a:solidFill>
                    <a:srgbClr val="33CC33"/>
                  </a:solidFill>
                  <a:ea typeface="宋体" pitchFamily="2" charset="-122"/>
                </a:rPr>
                <a:t>●  </a:t>
              </a:r>
              <a:r>
                <a:rPr kumimoji="1" lang="zh-CN" altLang="en-US" sz="2400" b="1" dirty="0">
                  <a:ea typeface="华文楷体" panose="02010600040101010101" pitchFamily="2" charset="-122"/>
                </a:rPr>
                <a:t>大多数细菌生长的最适</a:t>
              </a:r>
              <a:r>
                <a:rPr kumimoji="1" lang="en-US" altLang="zh-CN" sz="2400" b="1" dirty="0">
                  <a:ea typeface="华文楷体" panose="02010600040101010101" pitchFamily="2" charset="-122"/>
                </a:rPr>
                <a:t>pH6.5</a:t>
              </a:r>
              <a:r>
                <a:rPr kumimoji="1" lang="zh-CN" altLang="en-US" sz="2400" b="1" dirty="0">
                  <a:ea typeface="华文楷体" panose="02010600040101010101" pitchFamily="2" charset="-122"/>
                </a:rPr>
                <a:t>～</a:t>
              </a:r>
              <a:r>
                <a:rPr kumimoji="1" lang="en-US" altLang="zh-CN" sz="2400" b="1" dirty="0">
                  <a:ea typeface="华文楷体" panose="02010600040101010101" pitchFamily="2" charset="-122"/>
                </a:rPr>
                <a:t>7.5</a:t>
              </a:r>
              <a:endParaRPr kumimoji="1" lang="en-US" altLang="zh-CN" sz="2400" b="1" dirty="0">
                <a:ea typeface="华文楷体" panose="02010600040101010101" pitchFamily="2" charset="-122"/>
              </a:endParaRPr>
            </a:p>
          </p:txBody>
        </p:sp>
      </p:grpSp>
      <p:grpSp>
        <p:nvGrpSpPr>
          <p:cNvPr id="4" name="Group 9"/>
          <p:cNvGrpSpPr/>
          <p:nvPr/>
        </p:nvGrpSpPr>
        <p:grpSpPr bwMode="auto">
          <a:xfrm>
            <a:off x="856333" y="2584549"/>
            <a:ext cx="5219700" cy="2286000"/>
            <a:chOff x="600" y="1872"/>
            <a:chExt cx="3288" cy="1440"/>
          </a:xfrm>
        </p:grpSpPr>
        <p:sp>
          <p:nvSpPr>
            <p:cNvPr id="73738" name="AutoShape 10"/>
            <p:cNvSpPr>
              <a:spLocks noChangeArrowheads="1"/>
            </p:cNvSpPr>
            <p:nvPr/>
          </p:nvSpPr>
          <p:spPr bwMode="auto">
            <a:xfrm>
              <a:off x="2784" y="1872"/>
              <a:ext cx="1104" cy="1440"/>
            </a:xfrm>
            <a:prstGeom prst="wedgeRoundRectCallout">
              <a:avLst>
                <a:gd name="adj1" fmla="val -111735"/>
                <a:gd name="adj2" fmla="val -5189"/>
                <a:gd name="adj3" fmla="val 16667"/>
              </a:avLst>
            </a:prstGeom>
            <a:solidFill>
              <a:schemeClr val="bg2"/>
            </a:solidFill>
            <a:ln w="25400">
              <a:solidFill>
                <a:srgbClr val="FF00FF"/>
              </a:solidFill>
              <a:miter lim="800000"/>
            </a:ln>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endParaRPr kumimoji="1" lang="zh-CN" altLang="zh-CN" sz="2400">
                <a:ea typeface="宋体" pitchFamily="2" charset="-122"/>
              </a:endParaRPr>
            </a:p>
          </p:txBody>
        </p:sp>
        <p:pic>
          <p:nvPicPr>
            <p:cNvPr id="73739" name="Picture 11" descr="penicillium-roqueforti">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968"/>
              <a:ext cx="935"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0" name="Text Box 12"/>
            <p:cNvSpPr txBox="1">
              <a:spLocks noChangeArrowheads="1"/>
            </p:cNvSpPr>
            <p:nvPr/>
          </p:nvSpPr>
          <p:spPr bwMode="auto">
            <a:xfrm>
              <a:off x="600" y="2210"/>
              <a:ext cx="163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kumimoji="1" lang="en-US" altLang="zh-CN" sz="1600" b="1" dirty="0">
                  <a:solidFill>
                    <a:srgbClr val="33CC33"/>
                  </a:solidFill>
                  <a:ea typeface="华文楷体" panose="02010600040101010101" pitchFamily="2" charset="-122"/>
                </a:rPr>
                <a:t>●  </a:t>
              </a:r>
              <a:r>
                <a:rPr kumimoji="1" lang="zh-CN" altLang="en-US" sz="2400" b="1" dirty="0">
                  <a:ea typeface="华文楷体" panose="02010600040101010101" pitchFamily="2" charset="-122"/>
                </a:rPr>
                <a:t>霉菌最适生长</a:t>
              </a:r>
              <a:r>
                <a:rPr kumimoji="1" lang="en-US" altLang="zh-CN" sz="2400" b="1" dirty="0">
                  <a:ea typeface="华文楷体" panose="02010600040101010101" pitchFamily="2" charset="-122"/>
                </a:rPr>
                <a:t>pH5</a:t>
              </a:r>
              <a:r>
                <a:rPr kumimoji="1" lang="zh-CN" altLang="en-US" sz="2400" b="1" dirty="0">
                  <a:ea typeface="华文楷体" panose="02010600040101010101" pitchFamily="2" charset="-122"/>
                </a:rPr>
                <a:t>～</a:t>
              </a:r>
              <a:r>
                <a:rPr kumimoji="1" lang="en-US" altLang="zh-CN" sz="2400" b="1" dirty="0">
                  <a:ea typeface="华文楷体" panose="02010600040101010101" pitchFamily="2" charset="-122"/>
                </a:rPr>
                <a:t>7</a:t>
              </a:r>
              <a:endParaRPr kumimoji="1" lang="en-US" altLang="zh-CN" sz="2400" b="1" dirty="0">
                <a:ea typeface="华文楷体" panose="02010600040101010101" pitchFamily="2" charset="-122"/>
              </a:endParaRPr>
            </a:p>
          </p:txBody>
        </p:sp>
      </p:grpSp>
      <p:grpSp>
        <p:nvGrpSpPr>
          <p:cNvPr id="5" name="Group 13"/>
          <p:cNvGrpSpPr/>
          <p:nvPr/>
        </p:nvGrpSpPr>
        <p:grpSpPr bwMode="auto">
          <a:xfrm>
            <a:off x="588624" y="4439736"/>
            <a:ext cx="7875607" cy="2286000"/>
            <a:chOff x="635" y="2880"/>
            <a:chExt cx="4949" cy="1440"/>
          </a:xfrm>
        </p:grpSpPr>
        <p:sp>
          <p:nvSpPr>
            <p:cNvPr id="73735" name="Text Box 14"/>
            <p:cNvSpPr txBox="1">
              <a:spLocks noChangeArrowheads="1"/>
            </p:cNvSpPr>
            <p:nvPr/>
          </p:nvSpPr>
          <p:spPr bwMode="auto">
            <a:xfrm>
              <a:off x="635" y="3037"/>
              <a:ext cx="2112"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kumimoji="1" lang="en-US" altLang="zh-CN" sz="1600" b="1" dirty="0">
                  <a:solidFill>
                    <a:srgbClr val="33CC33"/>
                  </a:solidFill>
                  <a:ea typeface="宋体" pitchFamily="2" charset="-122"/>
                </a:rPr>
                <a:t>●  </a:t>
              </a:r>
              <a:r>
                <a:rPr kumimoji="1" lang="zh-CN" altLang="en-US" sz="2400" b="1" dirty="0">
                  <a:ea typeface="华文楷体" panose="02010600040101010101" pitchFamily="2" charset="-122"/>
                </a:rPr>
                <a:t>放线菌生长最适</a:t>
              </a:r>
              <a:endParaRPr kumimoji="1" lang="zh-CN" altLang="en-US" sz="2400" b="1" dirty="0">
                <a:ea typeface="华文楷体" panose="02010600040101010101" pitchFamily="2" charset="-122"/>
              </a:endParaRPr>
            </a:p>
            <a:p>
              <a:pPr algn="ctr">
                <a:spcBef>
                  <a:spcPct val="50000"/>
                </a:spcBef>
              </a:pPr>
              <a:r>
                <a:rPr kumimoji="1" lang="zh-CN" altLang="en-US" sz="2400" b="1" dirty="0">
                  <a:ea typeface="华文楷体" panose="02010600040101010101" pitchFamily="2" charset="-122"/>
                </a:rPr>
                <a:t>     </a:t>
              </a:r>
              <a:r>
                <a:rPr kumimoji="1" lang="en-US" altLang="zh-CN" sz="2400" b="1" dirty="0">
                  <a:ea typeface="华文楷体" panose="02010600040101010101" pitchFamily="2" charset="-122"/>
                </a:rPr>
                <a:t>pH7</a:t>
              </a:r>
              <a:r>
                <a:rPr kumimoji="1" lang="zh-CN" altLang="en-US" sz="2400" b="1" dirty="0">
                  <a:ea typeface="华文楷体" panose="02010600040101010101" pitchFamily="2" charset="-122"/>
                </a:rPr>
                <a:t>～</a:t>
              </a:r>
              <a:r>
                <a:rPr kumimoji="1" lang="en-US" altLang="zh-CN" sz="2400" b="1" dirty="0">
                  <a:ea typeface="华文楷体" panose="02010600040101010101" pitchFamily="2" charset="-122"/>
                </a:rPr>
                <a:t>8</a:t>
              </a:r>
              <a:endParaRPr kumimoji="1" lang="en-US" altLang="zh-CN" sz="2400" b="1" dirty="0">
                <a:ea typeface="华文楷体" panose="02010600040101010101" pitchFamily="2" charset="-122"/>
              </a:endParaRPr>
            </a:p>
          </p:txBody>
        </p:sp>
        <p:sp>
          <p:nvSpPr>
            <p:cNvPr id="73736" name="AutoShape 15"/>
            <p:cNvSpPr>
              <a:spLocks noChangeArrowheads="1"/>
            </p:cNvSpPr>
            <p:nvPr/>
          </p:nvSpPr>
          <p:spPr bwMode="auto">
            <a:xfrm>
              <a:off x="4432" y="2880"/>
              <a:ext cx="1152" cy="1440"/>
            </a:xfrm>
            <a:prstGeom prst="wedgeRoundRectCallout">
              <a:avLst>
                <a:gd name="adj1" fmla="val -238024"/>
                <a:gd name="adj2" fmla="val -5998"/>
                <a:gd name="adj3" fmla="val 16667"/>
              </a:avLst>
            </a:prstGeom>
            <a:solidFill>
              <a:schemeClr val="bg2"/>
            </a:solidFill>
            <a:ln w="25400">
              <a:solidFill>
                <a:srgbClr val="00FF00"/>
              </a:solidFill>
              <a:miter lim="800000"/>
            </a:ln>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endParaRPr kumimoji="1" lang="zh-CN" altLang="zh-CN" sz="2400">
                <a:ea typeface="宋体" pitchFamily="2" charset="-122"/>
              </a:endParaRPr>
            </a:p>
          </p:txBody>
        </p:sp>
        <p:pic>
          <p:nvPicPr>
            <p:cNvPr id="73737" name="Picture 16" descr="streptomyce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 y="3072"/>
              <a:ext cx="1080"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文本框 2"/>
          <p:cNvSpPr txBox="1"/>
          <p:nvPr/>
        </p:nvSpPr>
        <p:spPr>
          <a:xfrm>
            <a:off x="947812" y="6236270"/>
            <a:ext cx="2328043" cy="400110"/>
          </a:xfrm>
          <a:prstGeom prst="rect">
            <a:avLst/>
          </a:prstGeom>
          <a:noFill/>
        </p:spPr>
        <p:txBody>
          <a:bodyPr wrap="square" rtlCol="0">
            <a:spAutoFit/>
          </a:bodyPr>
          <a:lstStyle/>
          <a:p>
            <a:r>
              <a:rPr lang="zh-CN" altLang="en-US" sz="2000" dirty="0" smtClean="0">
                <a:solidFill>
                  <a:srgbClr val="FFFF00"/>
                </a:solidFill>
                <a:latin typeface="楷体" pitchFamily="49" charset="-122"/>
                <a:ea typeface="楷体" pitchFamily="49" charset="-122"/>
              </a:rPr>
              <a:t>柠檬酸的生产？</a:t>
            </a:r>
            <a:endParaRPr lang="zh-CN" altLang="en-US" sz="2000" dirty="0">
              <a:solidFill>
                <a:srgbClr val="FFFF00"/>
              </a:solidFill>
              <a:latin typeface="楷体" pitchFamily="49" charset="-122"/>
              <a:ea typeface="楷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0339"/>
                                        </p:tgtEl>
                                        <p:attrNameLst>
                                          <p:attrName>style.visibility</p:attrName>
                                        </p:attrNameLst>
                                      </p:cBhvr>
                                      <p:to>
                                        <p:strVal val="visible"/>
                                      </p:to>
                                    </p:set>
                                    <p:animEffect transition="in" filter="blinds(horizontal)">
                                      <p:cBhvr>
                                        <p:cTn id="7" dur="500"/>
                                        <p:tgtEl>
                                          <p:spTgt spid="2703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autoUpdateAnimBg="0"/>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683568" y="836712"/>
            <a:ext cx="8136904" cy="149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spcBef>
                <a:spcPct val="50000"/>
              </a:spcBef>
            </a:pPr>
            <a:r>
              <a:rPr kumimoji="1" lang="en-US" altLang="zh-CN" sz="3200" b="1" dirty="0" smtClean="0">
                <a:ea typeface="华文楷体" panose="02010600040101010101" pitchFamily="2" charset="-122"/>
              </a:rPr>
              <a:t>2</a:t>
            </a:r>
            <a:r>
              <a:rPr kumimoji="1" lang="zh-CN" altLang="en-US" sz="3200" b="1" dirty="0" smtClean="0">
                <a:ea typeface="华文楷体" panose="02010600040101010101" pitchFamily="2" charset="-122"/>
              </a:rPr>
              <a:t>、控制一定的</a:t>
            </a:r>
            <a:r>
              <a:rPr kumimoji="1" lang="en-US" altLang="zh-CN" sz="3200" b="1" dirty="0" smtClean="0">
                <a:ea typeface="华文楷体" panose="02010600040101010101" pitchFamily="2" charset="-122"/>
              </a:rPr>
              <a:t>pH</a:t>
            </a:r>
            <a:r>
              <a:rPr kumimoji="1" lang="zh-CN" altLang="en-US" sz="3200" b="1" dirty="0" smtClean="0">
                <a:ea typeface="华文楷体" panose="02010600040101010101" pitchFamily="2" charset="-122"/>
              </a:rPr>
              <a:t>值，保证微生物生长，可防止染菌</a:t>
            </a:r>
            <a:endParaRPr kumimoji="1" lang="zh-CN" altLang="en-US" sz="3200" b="1" dirty="0">
              <a:ea typeface="华文楷体" panose="02010600040101010101" pitchFamily="2" charset="-122"/>
            </a:endParaRPr>
          </a:p>
        </p:txBody>
      </p:sp>
      <p:sp>
        <p:nvSpPr>
          <p:cNvPr id="7" name="文本框 6"/>
          <p:cNvSpPr txBox="1"/>
          <p:nvPr/>
        </p:nvSpPr>
        <p:spPr>
          <a:xfrm>
            <a:off x="792151" y="2633532"/>
            <a:ext cx="7416824" cy="369332"/>
          </a:xfrm>
          <a:prstGeom prst="rect">
            <a:avLst/>
          </a:prstGeom>
          <a:noFill/>
        </p:spPr>
        <p:txBody>
          <a:bodyPr wrap="square" rtlCol="0">
            <a:spAutoFit/>
          </a:bodyPr>
          <a:lstStyle/>
          <a:p>
            <a:r>
              <a:rPr lang="zh-CN" altLang="en-US" dirty="0" smtClean="0">
                <a:solidFill>
                  <a:srgbClr val="FFFF00"/>
                </a:solidFill>
              </a:rPr>
              <a:t>石油代腊酵母</a:t>
            </a:r>
            <a:endParaRPr lang="zh-CN" altLang="en-US" dirty="0">
              <a:solidFill>
                <a:srgbClr val="FFFF00"/>
              </a:solidFill>
            </a:endParaRPr>
          </a:p>
        </p:txBody>
      </p:sp>
      <p:sp>
        <p:nvSpPr>
          <p:cNvPr id="20" name="文本框 19"/>
          <p:cNvSpPr txBox="1"/>
          <p:nvPr/>
        </p:nvSpPr>
        <p:spPr>
          <a:xfrm>
            <a:off x="867125" y="3986702"/>
            <a:ext cx="7416824" cy="461665"/>
          </a:xfrm>
          <a:prstGeom prst="rect">
            <a:avLst/>
          </a:prstGeom>
          <a:noFill/>
        </p:spPr>
        <p:txBody>
          <a:bodyPr wrap="square" rtlCol="0">
            <a:spAutoFit/>
          </a:bodyPr>
          <a:lstStyle/>
          <a:p>
            <a:r>
              <a:rPr lang="en-US" altLang="zh-CN" sz="2400" dirty="0" smtClean="0"/>
              <a:t>pH&gt;5.0, </a:t>
            </a:r>
            <a:r>
              <a:rPr lang="zh-CN" altLang="en-US" sz="2400" dirty="0" smtClean="0"/>
              <a:t>酵母形态变小，发酵液变黑，易污染</a:t>
            </a:r>
            <a:endParaRPr lang="en-US" altLang="zh-CN" sz="2400" dirty="0" smtClean="0"/>
          </a:p>
        </p:txBody>
      </p:sp>
      <p:sp>
        <p:nvSpPr>
          <p:cNvPr id="21" name="文本框 20"/>
          <p:cNvSpPr txBox="1"/>
          <p:nvPr/>
        </p:nvSpPr>
        <p:spPr>
          <a:xfrm>
            <a:off x="867125" y="4783343"/>
            <a:ext cx="7416824" cy="461665"/>
          </a:xfrm>
          <a:prstGeom prst="rect">
            <a:avLst/>
          </a:prstGeom>
          <a:noFill/>
        </p:spPr>
        <p:txBody>
          <a:bodyPr wrap="square" rtlCol="0">
            <a:spAutoFit/>
          </a:bodyPr>
          <a:lstStyle/>
          <a:p>
            <a:r>
              <a:rPr lang="en-US" altLang="zh-CN" sz="2400" dirty="0" smtClean="0"/>
              <a:t>pH&lt;3.0, </a:t>
            </a:r>
            <a:r>
              <a:rPr lang="zh-CN" altLang="en-US" sz="2400" dirty="0" smtClean="0"/>
              <a:t>酵母生长受限制，细胞不整齐，且出现自溶。</a:t>
            </a:r>
            <a:endParaRPr lang="en-US" altLang="zh-CN" sz="2400" dirty="0" smtClean="0"/>
          </a:p>
        </p:txBody>
      </p:sp>
      <p:sp>
        <p:nvSpPr>
          <p:cNvPr id="22" name="文本框 21"/>
          <p:cNvSpPr txBox="1"/>
          <p:nvPr/>
        </p:nvSpPr>
        <p:spPr>
          <a:xfrm>
            <a:off x="867125" y="3190061"/>
            <a:ext cx="7416824" cy="461665"/>
          </a:xfrm>
          <a:prstGeom prst="rect">
            <a:avLst/>
          </a:prstGeom>
          <a:noFill/>
        </p:spPr>
        <p:txBody>
          <a:bodyPr wrap="square" rtlCol="0">
            <a:spAutoFit/>
          </a:bodyPr>
          <a:lstStyle/>
          <a:p>
            <a:r>
              <a:rPr lang="en-US" altLang="zh-CN" sz="2400" dirty="0" smtClean="0"/>
              <a:t>pH3.5-5.0, </a:t>
            </a:r>
            <a:r>
              <a:rPr lang="zh-CN" altLang="en-US" sz="2400" dirty="0" smtClean="0"/>
              <a:t>生长良好且不容易染菌</a:t>
            </a:r>
            <a:endParaRPr lang="en-US" altLang="zh-CN" sz="2400" dirty="0" smtClean="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 Box 2"/>
          <p:cNvSpPr txBox="1">
            <a:spLocks noChangeArrowheads="1"/>
          </p:cNvSpPr>
          <p:nvPr/>
        </p:nvSpPr>
        <p:spPr bwMode="auto">
          <a:xfrm>
            <a:off x="1187450" y="1844675"/>
            <a:ext cx="7129463" cy="2562225"/>
          </a:xfrm>
          <a:prstGeom prst="rect">
            <a:avLst/>
          </a:prstGeom>
          <a:noFill/>
          <a:ln w="9525">
            <a:noFill/>
            <a:miter lim="800000"/>
          </a:ln>
        </p:spPr>
        <p:txBody>
          <a:bodyPr>
            <a:spAutoFit/>
          </a:bodyPr>
          <a:lstStyle/>
          <a:p>
            <a:pPr>
              <a:lnSpc>
                <a:spcPct val="200000"/>
              </a:lnSpc>
              <a:spcBef>
                <a:spcPct val="50000"/>
              </a:spcBef>
              <a:defRPr/>
            </a:pPr>
            <a:r>
              <a:rPr kumimoji="1" lang="en-US" altLang="zh-CN" sz="2400" b="1" dirty="0">
                <a:solidFill>
                  <a:srgbClr val="33CC33"/>
                </a:solidFill>
                <a:ea typeface="宋体" pitchFamily="2" charset="-122"/>
              </a:rPr>
              <a:t>     </a:t>
            </a:r>
            <a:r>
              <a:rPr kumimoji="1" lang="en-US" altLang="zh-CN" sz="2400" b="1" dirty="0">
                <a:ea typeface="宋体" pitchFamily="2" charset="-122"/>
              </a:rPr>
              <a:t> </a:t>
            </a:r>
            <a:r>
              <a:rPr kumimoji="1" lang="zh-CN" altLang="en-US" sz="2800" b="1" dirty="0">
                <a:ea typeface="华文楷体" panose="02010600040101010101" pitchFamily="2" charset="-122"/>
              </a:rPr>
              <a:t>微生物生长阶段和产物合成阶段的最适</a:t>
            </a:r>
            <a:r>
              <a:rPr kumimoji="1" lang="en-US" altLang="zh-CN" sz="2800" b="1" dirty="0">
                <a:ea typeface="华文楷体" panose="02010600040101010101" pitchFamily="2" charset="-122"/>
              </a:rPr>
              <a:t>pH</a:t>
            </a:r>
            <a:r>
              <a:rPr kumimoji="1" lang="zh-CN" altLang="en-US" sz="2800" b="1" dirty="0">
                <a:ea typeface="华文楷体" panose="02010600040101010101" pitchFamily="2" charset="-122"/>
              </a:rPr>
              <a:t>往往</a:t>
            </a:r>
            <a:r>
              <a:rPr kumimoji="1" lang="zh-CN" altLang="en-US" sz="2800" b="1" dirty="0">
                <a:solidFill>
                  <a:srgbClr val="FFFF00"/>
                </a:solidFill>
                <a:ea typeface="华文楷体" panose="02010600040101010101" pitchFamily="2" charset="-122"/>
              </a:rPr>
              <a:t>不同</a:t>
            </a:r>
            <a:r>
              <a:rPr kumimoji="1" lang="zh-CN" altLang="en-US" sz="2400" b="1" dirty="0">
                <a:ea typeface="华文楷体" panose="02010600040101010101" pitchFamily="2" charset="-122"/>
              </a:rPr>
              <a:t>，</a:t>
            </a:r>
            <a:r>
              <a:rPr kumimoji="1" lang="zh-CN" altLang="en-US" sz="2800" b="1" dirty="0">
                <a:ea typeface="华文楷体" panose="02010600040101010101" pitchFamily="2" charset="-122"/>
              </a:rPr>
              <a:t>这不仅与</a:t>
            </a:r>
            <a:r>
              <a:rPr kumimoji="1" lang="zh-CN" altLang="en-US" sz="2800" b="1" spc="300" dirty="0">
                <a:solidFill>
                  <a:srgbClr val="FFFF00"/>
                </a:solidFill>
                <a:ea typeface="华文楷体" panose="02010600040101010101" pitchFamily="2" charset="-122"/>
              </a:rPr>
              <a:t>菌种特性</a:t>
            </a:r>
            <a:r>
              <a:rPr kumimoji="1" lang="zh-CN" altLang="en-US" sz="2800" b="1" dirty="0">
                <a:ea typeface="华文楷体" panose="02010600040101010101" pitchFamily="2" charset="-122"/>
              </a:rPr>
              <a:t>有关，也取决于</a:t>
            </a:r>
            <a:r>
              <a:rPr kumimoji="1" lang="zh-CN" altLang="en-US" sz="2800" b="1" spc="300" dirty="0">
                <a:solidFill>
                  <a:srgbClr val="FFFF00"/>
                </a:solidFill>
                <a:ea typeface="华文楷体" panose="02010600040101010101" pitchFamily="2" charset="-122"/>
              </a:rPr>
              <a:t>产物的化学性质</a:t>
            </a:r>
            <a:r>
              <a:rPr kumimoji="1" lang="zh-CN" altLang="en-US" sz="2400" b="1" dirty="0">
                <a:ea typeface="华文楷体" panose="02010600040101010101" pitchFamily="2" charset="-122"/>
              </a:rPr>
              <a:t>。</a:t>
            </a:r>
            <a:endParaRPr kumimoji="1" lang="zh-CN" altLang="en-US" sz="2400" b="1" dirty="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1362"/>
                                        </p:tgtEl>
                                        <p:attrNameLst>
                                          <p:attrName>style.visibility</p:attrName>
                                        </p:attrNameLst>
                                      </p:cBhvr>
                                      <p:to>
                                        <p:strVal val="visible"/>
                                      </p:to>
                                    </p:set>
                                    <p:animEffect transition="in" filter="checkerboard(across)">
                                      <p:cBhvr>
                                        <p:cTn id="7" dur="500"/>
                                        <p:tgtEl>
                                          <p:spTgt spid="271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idx="1"/>
          </p:nvPr>
        </p:nvSpPr>
        <p:spPr>
          <a:xfrm>
            <a:off x="1042988" y="1125538"/>
            <a:ext cx="6656387" cy="4114800"/>
          </a:xfrm>
        </p:spPr>
        <p:txBody>
          <a:bodyPr/>
          <a:lstStyle/>
          <a:p>
            <a:pPr eaLnBrk="1" hangingPunct="1">
              <a:lnSpc>
                <a:spcPct val="150000"/>
              </a:lnSpc>
              <a:buFont typeface="Wingdings" pitchFamily="2" charset="2"/>
              <a:buNone/>
            </a:pPr>
            <a:r>
              <a:rPr lang="en-US" altLang="zh-CN" sz="2800" b="1" smtClean="0">
                <a:latin typeface="Times New Roman" pitchFamily="18" charset="0"/>
                <a:ea typeface="宋体" pitchFamily="2" charset="-122"/>
              </a:rPr>
              <a:t>e.g</a:t>
            </a:r>
            <a:r>
              <a:rPr lang="en-US" altLang="zh-CN" sz="2800" b="1" smtClean="0">
                <a:latin typeface="楷体_GB2312" pitchFamily="49" charset="-122"/>
                <a:ea typeface="楷体_GB2312" pitchFamily="49" charset="-122"/>
              </a:rPr>
              <a:t>. </a:t>
            </a:r>
            <a:r>
              <a:rPr lang="zh-CN" altLang="en-US" sz="2800" b="1" smtClean="0">
                <a:latin typeface="Times New Roman" pitchFamily="18" charset="0"/>
                <a:ea typeface="华文楷体" panose="02010600040101010101" pitchFamily="2" charset="-122"/>
              </a:rPr>
              <a:t>丙酮丁醇菌：</a:t>
            </a:r>
            <a:r>
              <a:rPr lang="zh-CN" altLang="en-US" sz="2800" b="1" smtClean="0">
                <a:solidFill>
                  <a:srgbClr val="FFFF00"/>
                </a:solidFill>
                <a:latin typeface="Times New Roman" pitchFamily="18" charset="0"/>
                <a:ea typeface="华文楷体" panose="02010600040101010101" pitchFamily="2" charset="-122"/>
              </a:rPr>
              <a:t>生长</a:t>
            </a:r>
            <a:r>
              <a:rPr lang="zh-CN" altLang="en-US" sz="2800" b="1" smtClean="0">
                <a:latin typeface="Times New Roman" pitchFamily="18" charset="0"/>
                <a:ea typeface="华文楷体" panose="02010600040101010101" pitchFamily="2" charset="-122"/>
              </a:rPr>
              <a:t> </a:t>
            </a:r>
            <a:r>
              <a:rPr lang="en-US" altLang="zh-CN" sz="2800" b="1" smtClean="0">
                <a:latin typeface="Times New Roman" pitchFamily="18" charset="0"/>
                <a:ea typeface="华文楷体" panose="02010600040101010101" pitchFamily="2" charset="-122"/>
              </a:rPr>
              <a:t>pH</a:t>
            </a:r>
            <a:r>
              <a:rPr lang="zh-CN" altLang="en-US" sz="2800" b="1" smtClean="0">
                <a:latin typeface="Times New Roman" pitchFamily="18" charset="0"/>
                <a:ea typeface="华文楷体" panose="02010600040101010101" pitchFamily="2" charset="-122"/>
              </a:rPr>
              <a:t>为</a:t>
            </a:r>
            <a:r>
              <a:rPr lang="en-US" altLang="zh-CN" sz="2800" b="1" smtClean="0">
                <a:latin typeface="Times New Roman" pitchFamily="18" charset="0"/>
                <a:ea typeface="华文楷体" panose="02010600040101010101" pitchFamily="2" charset="-122"/>
              </a:rPr>
              <a:t>5.5</a:t>
            </a:r>
            <a:r>
              <a:rPr lang="zh-CN" altLang="en-US" sz="2800" b="1" smtClean="0">
                <a:latin typeface="Times New Roman" pitchFamily="18" charset="0"/>
                <a:ea typeface="华文楷体" panose="02010600040101010101" pitchFamily="2" charset="-122"/>
              </a:rPr>
              <a:t>～</a:t>
            </a:r>
            <a:r>
              <a:rPr lang="en-US" altLang="zh-CN" sz="2800" b="1" smtClean="0">
                <a:latin typeface="Times New Roman" pitchFamily="18" charset="0"/>
                <a:ea typeface="华文楷体" panose="02010600040101010101" pitchFamily="2" charset="-122"/>
              </a:rPr>
              <a:t>7.0</a:t>
            </a:r>
            <a:endParaRPr lang="en-US" altLang="zh-CN" sz="2800" b="1" smtClean="0">
              <a:latin typeface="Times New Roman" pitchFamily="18" charset="0"/>
              <a:ea typeface="华文楷体" panose="02010600040101010101" pitchFamily="2" charset="-122"/>
            </a:endParaRPr>
          </a:p>
          <a:p>
            <a:pPr eaLnBrk="1" hangingPunct="1">
              <a:lnSpc>
                <a:spcPct val="150000"/>
              </a:lnSpc>
              <a:buFont typeface="Wingdings" pitchFamily="2" charset="2"/>
              <a:buNone/>
            </a:pPr>
            <a:r>
              <a:rPr lang="zh-CN" altLang="en-US" sz="2800" b="1" smtClean="0">
                <a:latin typeface="Times New Roman" pitchFamily="18" charset="0"/>
                <a:ea typeface="华文楷体" panose="02010600040101010101" pitchFamily="2" charset="-122"/>
              </a:rPr>
              <a:t>                                 </a:t>
            </a:r>
            <a:r>
              <a:rPr lang="zh-CN" altLang="en-US" sz="2800" b="1" smtClean="0">
                <a:solidFill>
                  <a:srgbClr val="FFFF00"/>
                </a:solidFill>
                <a:latin typeface="Times New Roman" pitchFamily="18" charset="0"/>
                <a:ea typeface="华文楷体" panose="02010600040101010101" pitchFamily="2" charset="-122"/>
              </a:rPr>
              <a:t>合成 </a:t>
            </a:r>
            <a:r>
              <a:rPr lang="en-US" altLang="zh-CN" sz="2800" b="1" smtClean="0">
                <a:latin typeface="Times New Roman" pitchFamily="18" charset="0"/>
                <a:ea typeface="华文楷体" panose="02010600040101010101" pitchFamily="2" charset="-122"/>
              </a:rPr>
              <a:t>pH</a:t>
            </a:r>
            <a:r>
              <a:rPr lang="zh-CN" altLang="en-US" sz="2800" b="1" smtClean="0">
                <a:latin typeface="Times New Roman" pitchFamily="18" charset="0"/>
                <a:ea typeface="华文楷体" panose="02010600040101010101" pitchFamily="2" charset="-122"/>
              </a:rPr>
              <a:t>为</a:t>
            </a:r>
            <a:r>
              <a:rPr lang="en-US" altLang="zh-CN" sz="2800" b="1" smtClean="0">
                <a:latin typeface="Times New Roman" pitchFamily="18" charset="0"/>
                <a:ea typeface="华文楷体" panose="02010600040101010101" pitchFamily="2" charset="-122"/>
              </a:rPr>
              <a:t>4.3</a:t>
            </a:r>
            <a:r>
              <a:rPr lang="zh-CN" altLang="en-US" sz="2800" b="1" smtClean="0">
                <a:latin typeface="Times New Roman" pitchFamily="18" charset="0"/>
                <a:ea typeface="华文楷体" panose="02010600040101010101" pitchFamily="2" charset="-122"/>
              </a:rPr>
              <a:t>～</a:t>
            </a:r>
            <a:r>
              <a:rPr lang="en-US" altLang="zh-CN" sz="2800" b="1" smtClean="0">
                <a:latin typeface="Times New Roman" pitchFamily="18" charset="0"/>
                <a:ea typeface="华文楷体" panose="02010600040101010101" pitchFamily="2" charset="-122"/>
              </a:rPr>
              <a:t>5.3  </a:t>
            </a:r>
            <a:endParaRPr lang="en-US" altLang="zh-CN" sz="2800" b="1" smtClean="0">
              <a:latin typeface="Times New Roman" pitchFamily="18" charset="0"/>
              <a:ea typeface="华文楷体" panose="02010600040101010101" pitchFamily="2" charset="-122"/>
            </a:endParaRPr>
          </a:p>
          <a:p>
            <a:pPr eaLnBrk="1" hangingPunct="1">
              <a:lnSpc>
                <a:spcPct val="150000"/>
              </a:lnSpc>
              <a:buFont typeface="Wingdings" pitchFamily="2" charset="2"/>
              <a:buNone/>
            </a:pPr>
            <a:r>
              <a:rPr lang="en-US" altLang="zh-CN" sz="2800" b="1" smtClean="0">
                <a:latin typeface="Times New Roman" pitchFamily="18" charset="0"/>
                <a:ea typeface="华文楷体" panose="02010600040101010101" pitchFamily="2" charset="-122"/>
              </a:rPr>
              <a:t>   </a:t>
            </a:r>
            <a:r>
              <a:rPr lang="zh-CN" altLang="en-US" sz="2800" b="1" smtClean="0">
                <a:latin typeface="Times New Roman" pitchFamily="18" charset="0"/>
                <a:ea typeface="华文楷体" panose="02010600040101010101" pitchFamily="2" charset="-122"/>
              </a:rPr>
              <a:t>青霉素产生菌：</a:t>
            </a:r>
            <a:r>
              <a:rPr lang="zh-CN" altLang="en-US" sz="2800" b="1" smtClean="0">
                <a:solidFill>
                  <a:srgbClr val="FFFF00"/>
                </a:solidFill>
                <a:latin typeface="Times New Roman" pitchFamily="18" charset="0"/>
                <a:ea typeface="华文楷体" panose="02010600040101010101" pitchFamily="2" charset="-122"/>
              </a:rPr>
              <a:t>生长 </a:t>
            </a:r>
            <a:r>
              <a:rPr lang="en-US" altLang="zh-CN" sz="2800" b="1" smtClean="0">
                <a:latin typeface="Times New Roman" pitchFamily="18" charset="0"/>
                <a:ea typeface="华文楷体" panose="02010600040101010101" pitchFamily="2" charset="-122"/>
              </a:rPr>
              <a:t>pH</a:t>
            </a:r>
            <a:r>
              <a:rPr lang="zh-CN" altLang="en-US" sz="2800" b="1" smtClean="0">
                <a:latin typeface="Times New Roman" pitchFamily="18" charset="0"/>
                <a:ea typeface="华文楷体" panose="02010600040101010101" pitchFamily="2" charset="-122"/>
              </a:rPr>
              <a:t>为</a:t>
            </a:r>
            <a:r>
              <a:rPr lang="en-US" altLang="zh-CN" sz="2800" b="1" smtClean="0">
                <a:latin typeface="Times New Roman" pitchFamily="18" charset="0"/>
                <a:ea typeface="华文楷体" panose="02010600040101010101" pitchFamily="2" charset="-122"/>
              </a:rPr>
              <a:t>6.5</a:t>
            </a:r>
            <a:r>
              <a:rPr lang="zh-CN" altLang="en-US" sz="2800" b="1" smtClean="0">
                <a:latin typeface="Times New Roman" pitchFamily="18" charset="0"/>
                <a:ea typeface="华文楷体" panose="02010600040101010101" pitchFamily="2" charset="-122"/>
              </a:rPr>
              <a:t>～</a:t>
            </a:r>
            <a:r>
              <a:rPr lang="en-US" altLang="zh-CN" sz="2800" b="1" smtClean="0">
                <a:latin typeface="Times New Roman" pitchFamily="18" charset="0"/>
                <a:ea typeface="华文楷体" panose="02010600040101010101" pitchFamily="2" charset="-122"/>
              </a:rPr>
              <a:t>7.2</a:t>
            </a:r>
            <a:endParaRPr lang="en-US" altLang="zh-CN" sz="2800" b="1" smtClean="0">
              <a:latin typeface="Times New Roman" pitchFamily="18" charset="0"/>
              <a:ea typeface="华文楷体" panose="02010600040101010101" pitchFamily="2" charset="-122"/>
            </a:endParaRPr>
          </a:p>
          <a:p>
            <a:pPr eaLnBrk="1" hangingPunct="1">
              <a:lnSpc>
                <a:spcPct val="150000"/>
              </a:lnSpc>
              <a:buFont typeface="Wingdings" pitchFamily="2" charset="2"/>
              <a:buNone/>
            </a:pPr>
            <a:r>
              <a:rPr lang="zh-CN" altLang="en-US" sz="2800" b="1" smtClean="0">
                <a:latin typeface="Times New Roman" pitchFamily="18" charset="0"/>
                <a:ea typeface="华文楷体" panose="02010600040101010101" pitchFamily="2" charset="-122"/>
              </a:rPr>
              <a:t>                                </a:t>
            </a:r>
            <a:r>
              <a:rPr lang="zh-CN" altLang="en-US" sz="2800" b="1" smtClean="0">
                <a:solidFill>
                  <a:srgbClr val="FFFF00"/>
                </a:solidFill>
                <a:latin typeface="Times New Roman" pitchFamily="18" charset="0"/>
                <a:ea typeface="华文楷体" panose="02010600040101010101" pitchFamily="2" charset="-122"/>
              </a:rPr>
              <a:t>合成 </a:t>
            </a:r>
            <a:r>
              <a:rPr lang="en-US" altLang="zh-CN" sz="2800" b="1" smtClean="0">
                <a:latin typeface="Times New Roman" pitchFamily="18" charset="0"/>
                <a:ea typeface="华文楷体" panose="02010600040101010101" pitchFamily="2" charset="-122"/>
              </a:rPr>
              <a:t>pH</a:t>
            </a:r>
            <a:r>
              <a:rPr lang="zh-CN" altLang="en-US" sz="2800" b="1" smtClean="0">
                <a:latin typeface="Times New Roman" pitchFamily="18" charset="0"/>
                <a:ea typeface="华文楷体" panose="02010600040101010101" pitchFamily="2" charset="-122"/>
              </a:rPr>
              <a:t>为</a:t>
            </a:r>
            <a:r>
              <a:rPr lang="en-US" altLang="zh-CN" sz="2800" b="1" smtClean="0">
                <a:latin typeface="Times New Roman" pitchFamily="18" charset="0"/>
                <a:ea typeface="华文楷体" panose="02010600040101010101" pitchFamily="2" charset="-122"/>
              </a:rPr>
              <a:t>6.2</a:t>
            </a:r>
            <a:r>
              <a:rPr lang="zh-CN" altLang="en-US" sz="2800" b="1" smtClean="0">
                <a:latin typeface="Times New Roman" pitchFamily="18" charset="0"/>
                <a:ea typeface="华文楷体" panose="02010600040101010101" pitchFamily="2" charset="-122"/>
              </a:rPr>
              <a:t>～</a:t>
            </a:r>
            <a:r>
              <a:rPr lang="en-US" altLang="zh-CN" sz="2800" b="1" smtClean="0">
                <a:latin typeface="Times New Roman" pitchFamily="18" charset="0"/>
                <a:ea typeface="华文楷体" panose="02010600040101010101" pitchFamily="2" charset="-122"/>
              </a:rPr>
              <a:t>6.8</a:t>
            </a:r>
            <a:endParaRPr lang="en-US" altLang="zh-CN" sz="2800" b="1" smtClean="0">
              <a:latin typeface="Times New Roman" pitchFamily="18" charset="0"/>
              <a:ea typeface="华文楷体" panose="02010600040101010101" pitchFamily="2" charset="-122"/>
            </a:endParaRPr>
          </a:p>
          <a:p>
            <a:pPr eaLnBrk="1" hangingPunct="1">
              <a:lnSpc>
                <a:spcPct val="150000"/>
              </a:lnSpc>
              <a:buFont typeface="Wingdings" pitchFamily="2" charset="2"/>
              <a:buNone/>
            </a:pPr>
            <a:r>
              <a:rPr lang="en-US" altLang="zh-CN" sz="2800" b="1" smtClean="0">
                <a:latin typeface="Times New Roman" pitchFamily="18" charset="0"/>
                <a:ea typeface="华文楷体" panose="02010600040101010101" pitchFamily="2" charset="-122"/>
              </a:rPr>
              <a:t>  </a:t>
            </a:r>
            <a:r>
              <a:rPr lang="zh-CN" altLang="en-US" sz="2800" b="1" smtClean="0">
                <a:latin typeface="Times New Roman" pitchFamily="18" charset="0"/>
                <a:ea typeface="华文楷体" panose="02010600040101010101" pitchFamily="2" charset="-122"/>
              </a:rPr>
              <a:t>链霉素产生菌：</a:t>
            </a:r>
            <a:r>
              <a:rPr lang="zh-CN" altLang="en-US" sz="2800" b="1" smtClean="0">
                <a:solidFill>
                  <a:srgbClr val="FFFF00"/>
                </a:solidFill>
                <a:latin typeface="Times New Roman" pitchFamily="18" charset="0"/>
                <a:ea typeface="华文楷体" panose="02010600040101010101" pitchFamily="2" charset="-122"/>
              </a:rPr>
              <a:t>生长 </a:t>
            </a:r>
            <a:r>
              <a:rPr lang="en-US" altLang="zh-CN" sz="2800" b="1" smtClean="0">
                <a:latin typeface="Times New Roman" pitchFamily="18" charset="0"/>
                <a:ea typeface="华文楷体" panose="02010600040101010101" pitchFamily="2" charset="-122"/>
              </a:rPr>
              <a:t>pH</a:t>
            </a:r>
            <a:r>
              <a:rPr lang="zh-CN" altLang="en-US" sz="2800" b="1" smtClean="0">
                <a:latin typeface="Times New Roman" pitchFamily="18" charset="0"/>
                <a:ea typeface="华文楷体" panose="02010600040101010101" pitchFamily="2" charset="-122"/>
              </a:rPr>
              <a:t>为</a:t>
            </a:r>
            <a:r>
              <a:rPr lang="en-US" altLang="zh-CN" sz="2800" b="1" smtClean="0">
                <a:latin typeface="Times New Roman" pitchFamily="18" charset="0"/>
                <a:ea typeface="华文楷体" panose="02010600040101010101" pitchFamily="2" charset="-122"/>
              </a:rPr>
              <a:t>6.3</a:t>
            </a:r>
            <a:r>
              <a:rPr lang="zh-CN" altLang="en-US" sz="2800" b="1" smtClean="0">
                <a:latin typeface="Times New Roman" pitchFamily="18" charset="0"/>
                <a:ea typeface="华文楷体" panose="02010600040101010101" pitchFamily="2" charset="-122"/>
              </a:rPr>
              <a:t>～</a:t>
            </a:r>
            <a:r>
              <a:rPr lang="en-US" altLang="zh-CN" sz="2800" b="1" smtClean="0">
                <a:latin typeface="Times New Roman" pitchFamily="18" charset="0"/>
                <a:ea typeface="华文楷体" panose="02010600040101010101" pitchFamily="2" charset="-122"/>
              </a:rPr>
              <a:t>6.9</a:t>
            </a:r>
            <a:endParaRPr lang="en-US" altLang="zh-CN" sz="2800" b="1" smtClean="0">
              <a:latin typeface="Times New Roman" pitchFamily="18" charset="0"/>
              <a:ea typeface="华文楷体" panose="02010600040101010101" pitchFamily="2" charset="-122"/>
            </a:endParaRPr>
          </a:p>
          <a:p>
            <a:pPr eaLnBrk="1" hangingPunct="1">
              <a:lnSpc>
                <a:spcPct val="150000"/>
              </a:lnSpc>
              <a:buFont typeface="Wingdings" pitchFamily="2" charset="2"/>
              <a:buNone/>
            </a:pPr>
            <a:r>
              <a:rPr lang="zh-CN" altLang="en-US" sz="2800" b="1" smtClean="0">
                <a:latin typeface="Times New Roman" pitchFamily="18" charset="0"/>
                <a:ea typeface="华文楷体" panose="02010600040101010101" pitchFamily="2" charset="-122"/>
              </a:rPr>
              <a:t>                               </a:t>
            </a:r>
            <a:r>
              <a:rPr lang="zh-CN" altLang="en-US" sz="2800" b="1" smtClean="0">
                <a:solidFill>
                  <a:srgbClr val="FFFF00"/>
                </a:solidFill>
                <a:latin typeface="Times New Roman" pitchFamily="18" charset="0"/>
                <a:ea typeface="华文楷体" panose="02010600040101010101" pitchFamily="2" charset="-122"/>
              </a:rPr>
              <a:t>合成 </a:t>
            </a:r>
            <a:r>
              <a:rPr lang="en-US" altLang="zh-CN" sz="2800" b="1" smtClean="0">
                <a:latin typeface="Times New Roman" pitchFamily="18" charset="0"/>
                <a:ea typeface="华文楷体" panose="02010600040101010101" pitchFamily="2" charset="-122"/>
              </a:rPr>
              <a:t>pH</a:t>
            </a:r>
            <a:r>
              <a:rPr lang="zh-CN" altLang="en-US" sz="2800" b="1" smtClean="0">
                <a:latin typeface="Times New Roman" pitchFamily="18" charset="0"/>
                <a:ea typeface="华文楷体" panose="02010600040101010101" pitchFamily="2" charset="-122"/>
              </a:rPr>
              <a:t>为</a:t>
            </a:r>
            <a:r>
              <a:rPr lang="en-US" altLang="zh-CN" sz="2800" b="1" smtClean="0">
                <a:latin typeface="Times New Roman" pitchFamily="18" charset="0"/>
                <a:ea typeface="华文楷体" panose="02010600040101010101" pitchFamily="2" charset="-122"/>
              </a:rPr>
              <a:t>6.7</a:t>
            </a:r>
            <a:r>
              <a:rPr lang="zh-CN" altLang="en-US" sz="2800" b="1" smtClean="0">
                <a:latin typeface="Times New Roman" pitchFamily="18" charset="0"/>
                <a:ea typeface="华文楷体" panose="02010600040101010101" pitchFamily="2" charset="-122"/>
              </a:rPr>
              <a:t>～</a:t>
            </a:r>
            <a:r>
              <a:rPr lang="en-US" altLang="zh-CN" sz="2800" b="1" smtClean="0">
                <a:latin typeface="Times New Roman" pitchFamily="18" charset="0"/>
                <a:ea typeface="华文楷体" panose="02010600040101010101" pitchFamily="2" charset="-122"/>
              </a:rPr>
              <a:t>7.3 </a:t>
            </a:r>
            <a:endParaRPr lang="en-US" altLang="zh-CN" sz="2800" b="1" smtClean="0">
              <a:latin typeface="Times New Roman" pitchFamily="18" charset="0"/>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Text Box 3"/>
          <p:cNvSpPr txBox="1">
            <a:spLocks noChangeArrowheads="1"/>
          </p:cNvSpPr>
          <p:nvPr/>
        </p:nvSpPr>
        <p:spPr bwMode="auto">
          <a:xfrm>
            <a:off x="539750" y="1125538"/>
            <a:ext cx="7704138" cy="4400550"/>
          </a:xfrm>
          <a:prstGeom prst="rect">
            <a:avLst/>
          </a:prstGeom>
          <a:noFill/>
          <a:ln w="9525">
            <a:noFill/>
            <a:miter lim="800000"/>
          </a:ln>
        </p:spPr>
        <p:txBody>
          <a:bodyPr>
            <a:spAutoFit/>
          </a:bodyPr>
          <a:lstStyle/>
          <a:p>
            <a:pPr>
              <a:lnSpc>
                <a:spcPct val="150000"/>
              </a:lnSpc>
              <a:spcBef>
                <a:spcPct val="50000"/>
              </a:spcBef>
              <a:defRPr/>
            </a:pPr>
            <a:r>
              <a:rPr kumimoji="1" lang="zh-CN" altLang="en-US" sz="2800" b="1" dirty="0">
                <a:ea typeface="华文楷体" panose="02010600040101010101" pitchFamily="2" charset="-122"/>
              </a:rPr>
              <a:t>例如：</a:t>
            </a:r>
            <a:endParaRPr kumimoji="1" lang="zh-CN" altLang="en-US" sz="2800" b="1" dirty="0">
              <a:ea typeface="华文楷体" panose="02010600040101010101" pitchFamily="2" charset="-122"/>
            </a:endParaRPr>
          </a:p>
          <a:p>
            <a:pPr indent="457200">
              <a:lnSpc>
                <a:spcPct val="150000"/>
              </a:lnSpc>
              <a:spcBef>
                <a:spcPct val="50000"/>
              </a:spcBef>
              <a:defRPr/>
            </a:pPr>
            <a:r>
              <a:rPr kumimoji="1" lang="zh-CN" altLang="en-US" sz="2800" b="1" dirty="0">
                <a:ea typeface="华文楷体" panose="02010600040101010101" pitchFamily="2" charset="-122"/>
              </a:rPr>
              <a:t>产生碱性抗生素的，如灰色链霉菌生产链霉素、红色链霉菌产生红霉素，其合成产物的最适</a:t>
            </a:r>
            <a:r>
              <a:rPr kumimoji="1" lang="en-US" altLang="zh-CN" sz="2800" b="1" dirty="0">
                <a:ea typeface="华文楷体" panose="02010600040101010101" pitchFamily="2" charset="-122"/>
              </a:rPr>
              <a:t>pH</a:t>
            </a:r>
            <a:r>
              <a:rPr kumimoji="1" lang="zh-CN" altLang="en-US" sz="2800" b="1" dirty="0">
                <a:ea typeface="华文楷体" panose="02010600040101010101" pitchFamily="2" charset="-122"/>
              </a:rPr>
              <a:t>为</a:t>
            </a:r>
            <a:r>
              <a:rPr kumimoji="1" lang="en-US" altLang="zh-CN" sz="2800" b="1" dirty="0">
                <a:solidFill>
                  <a:srgbClr val="FFFF00"/>
                </a:solidFill>
                <a:ea typeface="华文楷体" panose="02010600040101010101" pitchFamily="2" charset="-122"/>
              </a:rPr>
              <a:t>6.8-7.3</a:t>
            </a:r>
            <a:r>
              <a:rPr kumimoji="1" lang="zh-CN" altLang="en-US" sz="2800" b="1" dirty="0">
                <a:ea typeface="华文楷体" panose="02010600040101010101" pitchFamily="2" charset="-122"/>
              </a:rPr>
              <a:t>，中性偏碱。</a:t>
            </a:r>
            <a:endParaRPr kumimoji="1" lang="en-US" altLang="zh-CN" sz="2800" b="1" dirty="0">
              <a:ea typeface="华文楷体" panose="02010600040101010101" pitchFamily="2" charset="-122"/>
            </a:endParaRPr>
          </a:p>
          <a:p>
            <a:pPr indent="457200">
              <a:lnSpc>
                <a:spcPct val="150000"/>
              </a:lnSpc>
              <a:spcBef>
                <a:spcPct val="50000"/>
              </a:spcBef>
              <a:defRPr/>
            </a:pPr>
            <a:r>
              <a:rPr kumimoji="1" lang="zh-CN" altLang="en-US" sz="2800" b="1" dirty="0">
                <a:ea typeface="华文楷体" panose="02010600040101010101" pitchFamily="2" charset="-122"/>
              </a:rPr>
              <a:t>产生两性抗生素的，如金色链霉菌生产金霉素，其合成产物的最适</a:t>
            </a:r>
            <a:r>
              <a:rPr kumimoji="1" lang="en-US" altLang="zh-CN" sz="2800" b="1" dirty="0">
                <a:ea typeface="华文楷体" panose="02010600040101010101" pitchFamily="2" charset="-122"/>
              </a:rPr>
              <a:t>pH</a:t>
            </a:r>
            <a:r>
              <a:rPr kumimoji="1" lang="zh-CN" altLang="en-US" sz="2800" b="1" dirty="0">
                <a:ea typeface="华文楷体" panose="02010600040101010101" pitchFamily="2" charset="-122"/>
              </a:rPr>
              <a:t>为</a:t>
            </a:r>
            <a:r>
              <a:rPr kumimoji="1" lang="en-US" altLang="zh-CN" sz="2800" b="1" dirty="0">
                <a:solidFill>
                  <a:srgbClr val="FFFF00"/>
                </a:solidFill>
                <a:ea typeface="华文楷体" panose="02010600040101010101" pitchFamily="2" charset="-122"/>
              </a:rPr>
              <a:t>5.9-6.3</a:t>
            </a:r>
            <a:r>
              <a:rPr kumimoji="1" lang="en-US" altLang="zh-CN" sz="2800" b="1" dirty="0">
                <a:ea typeface="华文楷体" panose="02010600040101010101" pitchFamily="2" charset="-122"/>
              </a:rPr>
              <a:t>,</a:t>
            </a:r>
            <a:r>
              <a:rPr kumimoji="1" lang="zh-CN" altLang="en-US" sz="2800" b="1" dirty="0">
                <a:ea typeface="华文楷体" panose="02010600040101010101" pitchFamily="2" charset="-122"/>
              </a:rPr>
              <a:t>弱酸性。</a:t>
            </a:r>
            <a:endParaRPr kumimoji="1" lang="zh-CN" altLang="en-US" sz="2800" b="1" dirty="0">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1363"/>
                                        </p:tgtEl>
                                        <p:attrNameLst>
                                          <p:attrName>style.visibility</p:attrName>
                                        </p:attrNameLst>
                                      </p:cBhvr>
                                      <p:to>
                                        <p:strVal val="visible"/>
                                      </p:to>
                                    </p:set>
                                    <p:animEffect transition="in" filter="blinds(horizontal)">
                                      <p:cBhvr>
                                        <p:cTn id="7" dur="500"/>
                                        <p:tgtEl>
                                          <p:spTgt spid="27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187450" y="1052513"/>
            <a:ext cx="502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kumimoji="1" lang="en-US" altLang="zh-CN" sz="3200" b="1">
                <a:ea typeface="华文楷体" panose="02010600040101010101" pitchFamily="2" charset="-122"/>
              </a:rPr>
              <a:t>2</a:t>
            </a:r>
            <a:r>
              <a:rPr kumimoji="1" lang="zh-CN" altLang="en-US" sz="3200" b="1">
                <a:ea typeface="华文楷体" panose="02010600040101010101" pitchFamily="2" charset="-122"/>
              </a:rPr>
              <a:t>、最适</a:t>
            </a:r>
            <a:r>
              <a:rPr kumimoji="1" lang="en-US" altLang="zh-CN" sz="3200" b="1">
                <a:ea typeface="华文楷体" panose="02010600040101010101" pitchFamily="2" charset="-122"/>
              </a:rPr>
              <a:t>pH</a:t>
            </a:r>
            <a:r>
              <a:rPr kumimoji="1" lang="zh-CN" altLang="en-US" sz="3200" b="1">
                <a:ea typeface="华文楷体" panose="02010600040101010101" pitchFamily="2" charset="-122"/>
              </a:rPr>
              <a:t>的选择</a:t>
            </a:r>
            <a:endParaRPr kumimoji="1" lang="zh-CN" altLang="en-US" sz="3200" b="1">
              <a:ea typeface="华文楷体" panose="02010600040101010101" pitchFamily="2" charset="-122"/>
            </a:endParaRPr>
          </a:p>
        </p:txBody>
      </p:sp>
      <p:sp>
        <p:nvSpPr>
          <p:cNvPr id="272387" name="Text Box 3"/>
          <p:cNvSpPr txBox="1">
            <a:spLocks noChangeArrowheads="1"/>
          </p:cNvSpPr>
          <p:nvPr/>
        </p:nvSpPr>
        <p:spPr bwMode="auto">
          <a:xfrm>
            <a:off x="395288" y="2349500"/>
            <a:ext cx="8569325" cy="1692275"/>
          </a:xfrm>
          <a:prstGeom prst="rect">
            <a:avLst/>
          </a:prstGeom>
          <a:noFill/>
          <a:ln w="9525">
            <a:noFill/>
            <a:miter lim="800000"/>
          </a:ln>
        </p:spPr>
        <p:txBody>
          <a:bodyPr>
            <a:spAutoFit/>
          </a:bodyPr>
          <a:lstStyle/>
          <a:p>
            <a:pPr>
              <a:lnSpc>
                <a:spcPct val="150000"/>
              </a:lnSpc>
              <a:spcBef>
                <a:spcPct val="50000"/>
              </a:spcBef>
              <a:buClr>
                <a:schemeClr val="tx1"/>
              </a:buClr>
              <a:defRPr/>
            </a:pPr>
            <a:r>
              <a:rPr kumimoji="1" lang="zh-CN" altLang="en-US" sz="3200" b="1" spc="300" dirty="0">
                <a:ea typeface="华文楷体" panose="02010600040101010101" pitchFamily="2" charset="-122"/>
              </a:rPr>
              <a:t>选择合适</a:t>
            </a:r>
            <a:r>
              <a:rPr kumimoji="1" lang="en-US" altLang="zh-CN" sz="3200" b="1" spc="300" dirty="0">
                <a:ea typeface="华文楷体" panose="02010600040101010101" pitchFamily="2" charset="-122"/>
              </a:rPr>
              <a:t>pH</a:t>
            </a:r>
            <a:r>
              <a:rPr kumimoji="1" lang="zh-CN" altLang="en-US" sz="3200" b="1" spc="300" dirty="0">
                <a:ea typeface="华文楷体" panose="02010600040101010101" pitchFamily="2" charset="-122"/>
              </a:rPr>
              <a:t>值的准则是</a:t>
            </a:r>
            <a:r>
              <a:rPr kumimoji="1" lang="en-US" altLang="zh-CN" sz="3200" b="1" spc="300" dirty="0">
                <a:ea typeface="华文楷体" panose="02010600040101010101" pitchFamily="2" charset="-122"/>
              </a:rPr>
              <a:t>:</a:t>
            </a:r>
            <a:endParaRPr kumimoji="1" lang="en-US" altLang="zh-CN" sz="3200" b="1" spc="300" dirty="0">
              <a:ea typeface="华文楷体" panose="02010600040101010101" pitchFamily="2" charset="-122"/>
            </a:endParaRPr>
          </a:p>
          <a:p>
            <a:pPr>
              <a:lnSpc>
                <a:spcPct val="150000"/>
              </a:lnSpc>
              <a:spcBef>
                <a:spcPct val="50000"/>
              </a:spcBef>
              <a:buClr>
                <a:schemeClr val="tx1"/>
              </a:buClr>
              <a:defRPr/>
            </a:pPr>
            <a:r>
              <a:rPr kumimoji="1" lang="zh-CN" altLang="en-US" sz="2800" b="1" dirty="0">
                <a:solidFill>
                  <a:srgbClr val="FFFF00"/>
                </a:solidFill>
                <a:ea typeface="华文楷体" panose="02010600040101010101" pitchFamily="2" charset="-122"/>
              </a:rPr>
              <a:t>有利于菌的生长和产物的合成，以获得较高的产量。</a:t>
            </a:r>
            <a:endParaRPr kumimoji="1" lang="en-US" altLang="zh-CN" sz="2400" b="1" spc="300" dirty="0">
              <a:ea typeface="华文楷体" panose="02010600040101010101" pitchFamily="2" charset="-122"/>
            </a:endParaRPr>
          </a:p>
        </p:txBody>
      </p:sp>
      <p:sp>
        <p:nvSpPr>
          <p:cNvPr id="5" name="矩形 4"/>
          <p:cNvSpPr/>
          <p:nvPr/>
        </p:nvSpPr>
        <p:spPr>
          <a:xfrm>
            <a:off x="611505" y="4076700"/>
            <a:ext cx="7343775" cy="1535113"/>
          </a:xfrm>
          <a:prstGeom prst="rect">
            <a:avLst/>
          </a:prstGeom>
        </p:spPr>
        <p:txBody>
          <a:bodyPr>
            <a:spAutoFit/>
          </a:bodyPr>
          <a:lstStyle/>
          <a:p>
            <a:pPr>
              <a:lnSpc>
                <a:spcPct val="150000"/>
              </a:lnSpc>
              <a:spcBef>
                <a:spcPct val="50000"/>
              </a:spcBef>
              <a:defRPr/>
            </a:pPr>
            <a:r>
              <a:rPr kumimoji="1" lang="zh-CN" altLang="en-US" sz="2800" b="1" spc="300" dirty="0">
                <a:ea typeface="华文楷体" panose="02010600040101010101" pitchFamily="2" charset="-122"/>
              </a:rPr>
              <a:t>例如</a:t>
            </a:r>
            <a:r>
              <a:rPr kumimoji="1" lang="en-US" altLang="zh-CN" sz="2800" b="1" spc="300" dirty="0">
                <a:ea typeface="华文楷体" panose="02010600040101010101" pitchFamily="2" charset="-122"/>
              </a:rPr>
              <a:t>:</a:t>
            </a:r>
            <a:r>
              <a:rPr kumimoji="1" lang="zh-CN" altLang="en-US" sz="2800" b="1" spc="300" dirty="0">
                <a:ea typeface="华文楷体" panose="02010600040101010101" pitchFamily="2" charset="-122"/>
              </a:rPr>
              <a:t>利福霉素</a:t>
            </a:r>
            <a:r>
              <a:rPr kumimoji="1" lang="en-US" altLang="zh-CN" sz="2800" b="1" spc="300" dirty="0">
                <a:ea typeface="华文楷体" panose="02010600040101010101" pitchFamily="2" charset="-122"/>
              </a:rPr>
              <a:t>B</a:t>
            </a:r>
            <a:r>
              <a:rPr kumimoji="1" lang="zh-CN" altLang="en-US" sz="2800" b="1" spc="300" dirty="0">
                <a:ea typeface="华文楷体" panose="02010600040101010101" pitchFamily="2" charset="-122"/>
              </a:rPr>
              <a:t>发酵的最佳</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方案是：</a:t>
            </a:r>
            <a:endParaRPr kumimoji="1" lang="en-US" altLang="zh-CN" sz="2800" b="1" spc="300" dirty="0">
              <a:ea typeface="华文楷体" panose="02010600040101010101" pitchFamily="2" charset="-122"/>
            </a:endParaRPr>
          </a:p>
          <a:p>
            <a:pPr>
              <a:lnSpc>
                <a:spcPct val="150000"/>
              </a:lnSpc>
              <a:spcBef>
                <a:spcPct val="50000"/>
              </a:spcBef>
              <a:defRPr/>
            </a:pPr>
            <a:r>
              <a:rPr kumimoji="1" lang="zh-CN" altLang="en-US" sz="2800" b="1" spc="300" dirty="0">
                <a:ea typeface="华文楷体" panose="02010600040101010101" pitchFamily="2" charset="-122"/>
              </a:rPr>
              <a:t>生长期</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保持在</a:t>
            </a:r>
            <a:r>
              <a:rPr kumimoji="1" lang="en-US" altLang="zh-CN" sz="2800" b="1" spc="300" dirty="0">
                <a:solidFill>
                  <a:srgbClr val="FFFF00"/>
                </a:solidFill>
                <a:ea typeface="华文楷体" panose="02010600040101010101" pitchFamily="2" charset="-122"/>
              </a:rPr>
              <a:t>6.5</a:t>
            </a:r>
            <a:r>
              <a:rPr kumimoji="1" lang="zh-CN" altLang="en-US" sz="2800" b="1" spc="300" dirty="0">
                <a:ea typeface="华文楷体" panose="02010600040101010101" pitchFamily="2" charset="-122"/>
              </a:rPr>
              <a:t>，生产期</a:t>
            </a:r>
            <a:r>
              <a:rPr kumimoji="1" lang="en-US" altLang="zh-CN" sz="2800" b="1" spc="300" dirty="0">
                <a:ea typeface="华文楷体" panose="02010600040101010101" pitchFamily="2" charset="-122"/>
              </a:rPr>
              <a:t>pH</a:t>
            </a:r>
            <a:r>
              <a:rPr kumimoji="1" lang="zh-CN" altLang="en-US" sz="2800" b="1" spc="300" dirty="0">
                <a:ea typeface="华文楷体" panose="02010600040101010101" pitchFamily="2" charset="-122"/>
              </a:rPr>
              <a:t>为</a:t>
            </a:r>
            <a:r>
              <a:rPr kumimoji="1" lang="en-US" altLang="zh-CN" sz="2800" b="1" spc="300" dirty="0">
                <a:solidFill>
                  <a:srgbClr val="FFFF00"/>
                </a:solidFill>
                <a:ea typeface="华文楷体" panose="02010600040101010101" pitchFamily="2" charset="-122"/>
              </a:rPr>
              <a:t>7.0</a:t>
            </a:r>
            <a:r>
              <a:rPr kumimoji="1" lang="zh-CN" altLang="en-US" sz="2800" b="1" spc="300" dirty="0">
                <a:ea typeface="华文楷体" panose="02010600040101010101" pitchFamily="2" charset="-122"/>
              </a:rPr>
              <a:t>。</a:t>
            </a:r>
            <a:endParaRPr kumimoji="1" lang="zh-CN" altLang="en-US" sz="2800" b="1" spc="300" dirty="0">
              <a:ea typeface="华文楷体" panose="02010600040101010101"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2387"/>
                                        </p:tgtEl>
                                        <p:attrNameLst>
                                          <p:attrName>style.visibility</p:attrName>
                                        </p:attrNameLst>
                                      </p:cBhvr>
                                      <p:to>
                                        <p:strVal val="visible"/>
                                      </p:to>
                                    </p:set>
                                    <p:animEffect transition="in" filter="blinds(horizontal)">
                                      <p:cBhvr>
                                        <p:cTn id="7" dur="500"/>
                                        <p:tgtEl>
                                          <p:spTgt spid="27238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1" nodeType="clickEffect">
                                  <p:stCondLst>
                                    <p:cond delay="0"/>
                                  </p:stCondLst>
                                  <p:childTnLst>
                                    <p:animEffect transition="out" filter="diamond(in)">
                                      <p:cBhvr>
                                        <p:cTn id="11" dur="2000"/>
                                        <p:tgtEl>
                                          <p:spTgt spid="272387"/>
                                        </p:tgtEl>
                                      </p:cBhvr>
                                    </p:animEffect>
                                    <p:set>
                                      <p:cBhvr>
                                        <p:cTn id="12" dur="1" fill="hold">
                                          <p:stCondLst>
                                            <p:cond delay="1999"/>
                                          </p:stCondLst>
                                        </p:cTn>
                                        <p:tgtEl>
                                          <p:spTgt spid="27238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p:bldP spid="272387" grpId="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5" name="Rectangle 3"/>
          <p:cNvSpPr>
            <a:spLocks noGrp="1" noChangeArrowheads="1"/>
          </p:cNvSpPr>
          <p:nvPr>
            <p:ph idx="1"/>
          </p:nvPr>
        </p:nvSpPr>
        <p:spPr>
          <a:xfrm>
            <a:off x="1258888" y="1844675"/>
            <a:ext cx="6840537" cy="4105275"/>
          </a:xfrm>
        </p:spPr>
        <p:txBody>
          <a:bodyPr/>
          <a:lstStyle/>
          <a:p>
            <a:pPr eaLnBrk="1" hangingPunct="1">
              <a:lnSpc>
                <a:spcPct val="130000"/>
              </a:lnSpc>
              <a:spcBef>
                <a:spcPct val="50000"/>
              </a:spcBef>
            </a:pPr>
            <a:r>
              <a:rPr lang="zh-CN" altLang="en-US" sz="2800" b="1" smtClean="0">
                <a:latin typeface="华文楷体" panose="02010600040101010101" pitchFamily="2" charset="-122"/>
                <a:ea typeface="华文楷体" panose="02010600040101010101" pitchFamily="2" charset="-122"/>
                <a:hlinkClick r:id="rId1" action="ppaction://hlinksldjump"/>
              </a:rPr>
              <a:t>温度对微生物细胞生长的影响</a:t>
            </a:r>
            <a:r>
              <a:rPr lang="en-US" altLang="zh-CN" sz="2800" b="1" smtClean="0">
                <a:latin typeface="华文楷体" panose="02010600040101010101" pitchFamily="2" charset="-122"/>
                <a:ea typeface="华文楷体" panose="02010600040101010101" pitchFamily="2" charset="-122"/>
                <a:hlinkClick r:id="rId1" action="ppaction://hlinksldjump"/>
              </a:rPr>
              <a:t>;</a:t>
            </a:r>
            <a:endParaRPr lang="en-US" altLang="zh-CN" sz="2800" b="1" smtClean="0">
              <a:latin typeface="华文楷体" panose="02010600040101010101" pitchFamily="2" charset="-122"/>
              <a:ea typeface="华文楷体" panose="02010600040101010101" pitchFamily="2" charset="-122"/>
            </a:endParaRPr>
          </a:p>
          <a:p>
            <a:pPr eaLnBrk="1" hangingPunct="1">
              <a:lnSpc>
                <a:spcPct val="130000"/>
              </a:lnSpc>
              <a:spcBef>
                <a:spcPct val="50000"/>
              </a:spcBef>
            </a:pPr>
            <a:r>
              <a:rPr lang="zh-CN" altLang="en-US" sz="2800" b="1" smtClean="0">
                <a:latin typeface="华文楷体" panose="02010600040101010101" pitchFamily="2" charset="-122"/>
                <a:ea typeface="华文楷体" panose="02010600040101010101" pitchFamily="2" charset="-122"/>
                <a:hlinkClick r:id="rId2" action="ppaction://hlinksldjump"/>
              </a:rPr>
              <a:t>温度对产物形成的影响</a:t>
            </a:r>
            <a:r>
              <a:rPr lang="en-US" altLang="zh-CN" sz="2800" b="1" smtClean="0">
                <a:latin typeface="华文楷体" panose="02010600040101010101" pitchFamily="2" charset="-122"/>
                <a:ea typeface="华文楷体" panose="02010600040101010101" pitchFamily="2" charset="-122"/>
                <a:hlinkClick r:id="rId2" action="ppaction://hlinksldjump"/>
              </a:rPr>
              <a:t>;</a:t>
            </a:r>
            <a:endParaRPr lang="en-US" altLang="zh-CN" sz="2800" b="1" smtClean="0">
              <a:latin typeface="华文楷体" panose="02010600040101010101" pitchFamily="2" charset="-122"/>
              <a:ea typeface="华文楷体" panose="02010600040101010101" pitchFamily="2" charset="-122"/>
            </a:endParaRPr>
          </a:p>
          <a:p>
            <a:pPr eaLnBrk="1" hangingPunct="1">
              <a:lnSpc>
                <a:spcPct val="130000"/>
              </a:lnSpc>
              <a:spcBef>
                <a:spcPct val="50000"/>
              </a:spcBef>
            </a:pPr>
            <a:r>
              <a:rPr lang="zh-CN" altLang="en-US" sz="2800" b="1" smtClean="0">
                <a:latin typeface="华文楷体" panose="02010600040101010101" pitchFamily="2" charset="-122"/>
                <a:ea typeface="华文楷体" panose="02010600040101010101" pitchFamily="2" charset="-122"/>
                <a:hlinkClick r:id="rId3" action="ppaction://hlinksldjump"/>
              </a:rPr>
              <a:t>温度影响发酵液的物理性质</a:t>
            </a:r>
            <a:r>
              <a:rPr lang="en-US" altLang="zh-CN" sz="2800" b="1" smtClean="0">
                <a:latin typeface="华文楷体" panose="02010600040101010101" pitchFamily="2" charset="-122"/>
                <a:ea typeface="华文楷体" panose="02010600040101010101" pitchFamily="2" charset="-122"/>
                <a:hlinkClick r:id="rId3" action="ppaction://hlinksldjump"/>
              </a:rPr>
              <a:t>;</a:t>
            </a:r>
            <a:endParaRPr lang="en-US" altLang="zh-CN" sz="2800" b="1" smtClean="0">
              <a:latin typeface="华文楷体" panose="02010600040101010101" pitchFamily="2" charset="-122"/>
              <a:ea typeface="华文楷体" panose="02010600040101010101" pitchFamily="2" charset="-122"/>
            </a:endParaRPr>
          </a:p>
          <a:p>
            <a:pPr eaLnBrk="1" hangingPunct="1">
              <a:lnSpc>
                <a:spcPct val="130000"/>
              </a:lnSpc>
              <a:spcBef>
                <a:spcPct val="50000"/>
              </a:spcBef>
            </a:pPr>
            <a:r>
              <a:rPr lang="zh-CN" altLang="en-US" sz="2800" b="1" smtClean="0">
                <a:latin typeface="华文楷体" panose="02010600040101010101" pitchFamily="2" charset="-122"/>
                <a:ea typeface="华文楷体" panose="02010600040101010101" pitchFamily="2" charset="-122"/>
                <a:hlinkClick r:id="rId4" action="ppaction://hlinksldjump"/>
              </a:rPr>
              <a:t>温度影响生物合成的方向；</a:t>
            </a:r>
            <a:endParaRPr lang="en-US" altLang="zh-CN" sz="2800" b="1" smtClean="0">
              <a:latin typeface="华文楷体" panose="02010600040101010101" pitchFamily="2" charset="-122"/>
              <a:ea typeface="华文楷体" panose="02010600040101010101" pitchFamily="2" charset="-122"/>
            </a:endParaRPr>
          </a:p>
          <a:p>
            <a:pPr eaLnBrk="1" hangingPunct="1">
              <a:lnSpc>
                <a:spcPct val="130000"/>
              </a:lnSpc>
              <a:spcBef>
                <a:spcPct val="50000"/>
              </a:spcBef>
            </a:pPr>
            <a:r>
              <a:rPr kumimoji="1" lang="zh-CN" altLang="en-US" sz="2800" b="1" smtClean="0">
                <a:latin typeface="华文楷体" panose="02010600040101010101" pitchFamily="2" charset="-122"/>
                <a:ea typeface="华文楷体" panose="02010600040101010101" pitchFamily="2" charset="-122"/>
                <a:hlinkClick r:id="rId5" action="ppaction://hlinksldjump"/>
              </a:rPr>
              <a:t>温度影响多组分次级代谢产物的比例</a:t>
            </a:r>
            <a:r>
              <a:rPr kumimoji="1" lang="zh-CN" altLang="en-US" sz="2800" b="1" smtClean="0">
                <a:latin typeface="华文楷体" panose="02010600040101010101" pitchFamily="2" charset="-122"/>
                <a:ea typeface="华文楷体" panose="02010600040101010101" pitchFamily="2" charset="-122"/>
              </a:rPr>
              <a:t>。</a:t>
            </a:r>
            <a:endParaRPr lang="en-US" altLang="zh-CN" sz="2800" b="1" smtClean="0">
              <a:latin typeface="华文楷体" panose="02010600040101010101" pitchFamily="2" charset="-122"/>
              <a:ea typeface="华文楷体" panose="02010600040101010101" pitchFamily="2" charset="-122"/>
            </a:endParaRPr>
          </a:p>
        </p:txBody>
      </p:sp>
      <p:sp>
        <p:nvSpPr>
          <p:cNvPr id="166916" name="Rectangle 4"/>
          <p:cNvSpPr>
            <a:spLocks noChangeArrowheads="1"/>
          </p:cNvSpPr>
          <p:nvPr/>
        </p:nvSpPr>
        <p:spPr bwMode="auto">
          <a:xfrm>
            <a:off x="250825" y="765175"/>
            <a:ext cx="5113338"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lnSpc>
                <a:spcPct val="120000"/>
              </a:lnSpc>
              <a:spcBef>
                <a:spcPct val="50000"/>
              </a:spcBef>
              <a:buClr>
                <a:schemeClr val="tx2"/>
              </a:buClr>
              <a:buFont typeface="Wingdings" pitchFamily="2" charset="2"/>
              <a:buNone/>
            </a:pPr>
            <a:r>
              <a:rPr kumimoji="1" lang="zh-CN" altLang="en-US" sz="3200" b="1">
                <a:latin typeface="华文楷体" panose="02010600040101010101" pitchFamily="2" charset="-122"/>
                <a:ea typeface="华文楷体" panose="02010600040101010101" pitchFamily="2" charset="-122"/>
              </a:rPr>
              <a:t>一、温度对发酵的影响</a:t>
            </a:r>
            <a:endParaRPr kumimoji="1" lang="zh-CN" altLang="en-US" sz="3200" b="1">
              <a:latin typeface="华文楷体" panose="02010600040101010101" pitchFamily="2" charset="-122"/>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6916"/>
                                        </p:tgtEl>
                                        <p:attrNameLst>
                                          <p:attrName>style.visibility</p:attrName>
                                        </p:attrNameLst>
                                      </p:cBhvr>
                                      <p:to>
                                        <p:strVal val="visible"/>
                                      </p:to>
                                    </p:set>
                                    <p:anim calcmode="lin" valueType="num">
                                      <p:cBhvr additive="base">
                                        <p:cTn id="7" dur="500" fill="hold"/>
                                        <p:tgtEl>
                                          <p:spTgt spid="166916"/>
                                        </p:tgtEl>
                                        <p:attrNameLst>
                                          <p:attrName>ppt_x</p:attrName>
                                        </p:attrNameLst>
                                      </p:cBhvr>
                                      <p:tavLst>
                                        <p:tav tm="0">
                                          <p:val>
                                            <p:strVal val="0-#ppt_w/2"/>
                                          </p:val>
                                        </p:tav>
                                        <p:tav tm="100000">
                                          <p:val>
                                            <p:strVal val="#ppt_x"/>
                                          </p:val>
                                        </p:tav>
                                      </p:tavLst>
                                    </p:anim>
                                    <p:anim calcmode="lin" valueType="num">
                                      <p:cBhvr additive="base">
                                        <p:cTn id="8" dur="500" fill="hold"/>
                                        <p:tgtEl>
                                          <p:spTgt spid="1669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166915">
                                            <p:txEl>
                                              <p:pRg st="0" end="0"/>
                                            </p:txEl>
                                          </p:spTgt>
                                        </p:tgtEl>
                                        <p:attrNameLst>
                                          <p:attrName>style.visibility</p:attrName>
                                        </p:attrNameLst>
                                      </p:cBhvr>
                                      <p:to>
                                        <p:strVal val="visible"/>
                                      </p:to>
                                    </p:set>
                                    <p:anim calcmode="lin" valueType="num">
                                      <p:cBhvr additive="base">
                                        <p:cTn id="12" dur="500" fill="hold"/>
                                        <p:tgtEl>
                                          <p:spTgt spid="1669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66915">
                                            <p:txEl>
                                              <p:pRg st="0" end="0"/>
                                            </p:txEl>
                                          </p:spTgt>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grpId="0" nodeType="afterEffect">
                                  <p:stCondLst>
                                    <p:cond delay="0"/>
                                  </p:stCondLst>
                                  <p:childTnLst>
                                    <p:set>
                                      <p:cBhvr>
                                        <p:cTn id="16" dur="1" fill="hold">
                                          <p:stCondLst>
                                            <p:cond delay="0"/>
                                          </p:stCondLst>
                                        </p:cTn>
                                        <p:tgtEl>
                                          <p:spTgt spid="166915">
                                            <p:txEl>
                                              <p:pRg st="1" end="1"/>
                                            </p:txEl>
                                          </p:spTgt>
                                        </p:tgtEl>
                                        <p:attrNameLst>
                                          <p:attrName>style.visibility</p:attrName>
                                        </p:attrNameLst>
                                      </p:cBhvr>
                                      <p:to>
                                        <p:strVal val="visible"/>
                                      </p:to>
                                    </p:set>
                                    <p:anim calcmode="lin" valueType="num">
                                      <p:cBhvr additive="base">
                                        <p:cTn id="17" dur="500" fill="hold"/>
                                        <p:tgtEl>
                                          <p:spTgt spid="16691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66915">
                                            <p:txEl>
                                              <p:pRg st="1" end="1"/>
                                            </p:txEl>
                                          </p:spTgt>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grpId="0" nodeType="afterEffect">
                                  <p:stCondLst>
                                    <p:cond delay="0"/>
                                  </p:stCondLst>
                                  <p:childTnLst>
                                    <p:set>
                                      <p:cBhvr>
                                        <p:cTn id="21" dur="1" fill="hold">
                                          <p:stCondLst>
                                            <p:cond delay="0"/>
                                          </p:stCondLst>
                                        </p:cTn>
                                        <p:tgtEl>
                                          <p:spTgt spid="166915">
                                            <p:txEl>
                                              <p:pRg st="2" end="2"/>
                                            </p:txEl>
                                          </p:spTgt>
                                        </p:tgtEl>
                                        <p:attrNameLst>
                                          <p:attrName>style.visibility</p:attrName>
                                        </p:attrNameLst>
                                      </p:cBhvr>
                                      <p:to>
                                        <p:strVal val="visible"/>
                                      </p:to>
                                    </p:set>
                                    <p:anim calcmode="lin" valueType="num">
                                      <p:cBhvr additive="base">
                                        <p:cTn id="22" dur="500" fill="hold"/>
                                        <p:tgtEl>
                                          <p:spTgt spid="166915">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66915">
                                            <p:txEl>
                                              <p:pRg st="2" end="2"/>
                                            </p:txEl>
                                          </p:spTgt>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grpId="0" nodeType="afterEffect">
                                  <p:stCondLst>
                                    <p:cond delay="0"/>
                                  </p:stCondLst>
                                  <p:childTnLst>
                                    <p:set>
                                      <p:cBhvr>
                                        <p:cTn id="26" dur="1" fill="hold">
                                          <p:stCondLst>
                                            <p:cond delay="0"/>
                                          </p:stCondLst>
                                        </p:cTn>
                                        <p:tgtEl>
                                          <p:spTgt spid="166915">
                                            <p:txEl>
                                              <p:pRg st="3" end="3"/>
                                            </p:txEl>
                                          </p:spTgt>
                                        </p:tgtEl>
                                        <p:attrNameLst>
                                          <p:attrName>style.visibility</p:attrName>
                                        </p:attrNameLst>
                                      </p:cBhvr>
                                      <p:to>
                                        <p:strVal val="visible"/>
                                      </p:to>
                                    </p:set>
                                    <p:anim calcmode="lin" valueType="num">
                                      <p:cBhvr additive="base">
                                        <p:cTn id="27" dur="500" fill="hold"/>
                                        <p:tgtEl>
                                          <p:spTgt spid="166915">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66915">
                                            <p:txEl>
                                              <p:pRg st="3" end="3"/>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9" fill="hold" grpId="0" nodeType="afterEffect">
                                  <p:stCondLst>
                                    <p:cond delay="0"/>
                                  </p:stCondLst>
                                  <p:childTnLst>
                                    <p:set>
                                      <p:cBhvr>
                                        <p:cTn id="31" dur="1" fill="hold">
                                          <p:stCondLst>
                                            <p:cond delay="0"/>
                                          </p:stCondLst>
                                        </p:cTn>
                                        <p:tgtEl>
                                          <p:spTgt spid="166915">
                                            <p:txEl>
                                              <p:pRg st="4" end="4"/>
                                            </p:txEl>
                                          </p:spTgt>
                                        </p:tgtEl>
                                        <p:attrNameLst>
                                          <p:attrName>style.visibility</p:attrName>
                                        </p:attrNameLst>
                                      </p:cBhvr>
                                      <p:to>
                                        <p:strVal val="visible"/>
                                      </p:to>
                                    </p:set>
                                    <p:anim calcmode="lin" valueType="num">
                                      <p:cBhvr additive="base">
                                        <p:cTn id="32" dur="500" fill="hold"/>
                                        <p:tgtEl>
                                          <p:spTgt spid="166915">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66915">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p:bldP spid="1669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7-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76375" y="620713"/>
            <a:ext cx="53117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95586"/>
                                        </p:tgtEl>
                                        <p:attrNameLst>
                                          <p:attrName>style.visibility</p:attrName>
                                        </p:attrNameLst>
                                      </p:cBhvr>
                                      <p:to>
                                        <p:strVal val="visible"/>
                                      </p:to>
                                    </p:set>
                                    <p:anim calcmode="lin" valueType="num">
                                      <p:cBhvr>
                                        <p:cTn id="7" dur="500" fill="hold"/>
                                        <p:tgtEl>
                                          <p:spTgt spid="195586"/>
                                        </p:tgtEl>
                                        <p:attrNameLst>
                                          <p:attrName>ppt_w</p:attrName>
                                        </p:attrNameLst>
                                      </p:cBhvr>
                                      <p:tavLst>
                                        <p:tav tm="0">
                                          <p:val>
                                            <p:fltVal val="0"/>
                                          </p:val>
                                        </p:tav>
                                        <p:tav tm="100000">
                                          <p:val>
                                            <p:strVal val="#ppt_w"/>
                                          </p:val>
                                        </p:tav>
                                      </p:tavLst>
                                    </p:anim>
                                    <p:anim calcmode="lin" valueType="num">
                                      <p:cBhvr>
                                        <p:cTn id="8" dur="500" fill="hold"/>
                                        <p:tgtEl>
                                          <p:spTgt spid="1955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3"/>
          <p:cNvSpPr txBox="1">
            <a:spLocks noChangeArrowheads="1"/>
          </p:cNvSpPr>
          <p:nvPr/>
        </p:nvSpPr>
        <p:spPr bwMode="auto">
          <a:xfrm>
            <a:off x="1116013" y="1628775"/>
            <a:ext cx="74882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buClr>
                <a:srgbClr val="FFFF00"/>
              </a:buClr>
              <a:buFont typeface="Wingdings" pitchFamily="2" charset="2"/>
              <a:buChar char="Ø"/>
            </a:pPr>
            <a:r>
              <a:rPr lang="zh-CN" altLang="en-US" sz="2800" b="1">
                <a:ea typeface="华文楷体" panose="02010600040101010101" pitchFamily="2" charset="-122"/>
              </a:rPr>
              <a:t>在基础培养基配方中考虑到维持</a:t>
            </a:r>
            <a:r>
              <a:rPr lang="en-US" altLang="zh-CN" sz="2800" b="1">
                <a:ea typeface="华文楷体" panose="02010600040101010101" pitchFamily="2" charset="-122"/>
              </a:rPr>
              <a:t>pH</a:t>
            </a:r>
            <a:r>
              <a:rPr lang="zh-CN" altLang="en-US" sz="2800" b="1">
                <a:ea typeface="华文楷体" panose="02010600040101010101" pitchFamily="2" charset="-122"/>
              </a:rPr>
              <a:t>的需要，加入</a:t>
            </a:r>
            <a:r>
              <a:rPr lang="en-US" altLang="zh-CN" sz="2800" b="1">
                <a:ea typeface="华文楷体" panose="02010600040101010101" pitchFamily="2" charset="-122"/>
              </a:rPr>
              <a:t>CaCO</a:t>
            </a:r>
            <a:r>
              <a:rPr lang="en-US" altLang="zh-CN" sz="2800" b="1" baseline="-25000">
                <a:ea typeface="华文楷体" panose="02010600040101010101" pitchFamily="2" charset="-122"/>
              </a:rPr>
              <a:t>3</a:t>
            </a:r>
            <a:r>
              <a:rPr lang="zh-CN" altLang="en-US" sz="2800" b="1">
                <a:ea typeface="华文楷体" panose="02010600040101010101" pitchFamily="2" charset="-122"/>
              </a:rPr>
              <a:t>，使用缓冲液等；</a:t>
            </a:r>
            <a:endParaRPr lang="zh-CN" altLang="en-US" sz="2800" b="1">
              <a:ea typeface="华文楷体" panose="02010600040101010101" pitchFamily="2" charset="-122"/>
            </a:endParaRPr>
          </a:p>
        </p:txBody>
      </p:sp>
      <p:sp>
        <p:nvSpPr>
          <p:cNvPr id="40964" name="Text Box 4"/>
          <p:cNvSpPr txBox="1">
            <a:spLocks noChangeArrowheads="1"/>
          </p:cNvSpPr>
          <p:nvPr/>
        </p:nvSpPr>
        <p:spPr bwMode="auto">
          <a:xfrm>
            <a:off x="1116013" y="3213100"/>
            <a:ext cx="5759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buClr>
                <a:srgbClr val="FFFF00"/>
              </a:buClr>
              <a:buFont typeface="Wingdings" pitchFamily="2" charset="2"/>
              <a:buChar char="Ø"/>
            </a:pPr>
            <a:r>
              <a:rPr lang="zh-CN" altLang="en-US" sz="2800" b="1">
                <a:ea typeface="华文楷体" panose="02010600040101010101" pitchFamily="2" charset="-122"/>
              </a:rPr>
              <a:t>通过补加酸、碱来调节控制；</a:t>
            </a:r>
            <a:endParaRPr lang="zh-CN" altLang="en-US" sz="2800" b="1">
              <a:ea typeface="华文楷体" panose="02010600040101010101" pitchFamily="2" charset="-122"/>
            </a:endParaRPr>
          </a:p>
        </p:txBody>
      </p:sp>
      <p:sp>
        <p:nvSpPr>
          <p:cNvPr id="40965" name="Text Box 5"/>
          <p:cNvSpPr txBox="1">
            <a:spLocks noChangeArrowheads="1"/>
          </p:cNvSpPr>
          <p:nvPr/>
        </p:nvSpPr>
        <p:spPr bwMode="auto">
          <a:xfrm>
            <a:off x="1116013" y="4005263"/>
            <a:ext cx="78486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buClr>
                <a:srgbClr val="FFFF00"/>
              </a:buClr>
              <a:buFont typeface="Wingdings" pitchFamily="2" charset="2"/>
              <a:buChar char="Ø"/>
            </a:pPr>
            <a:r>
              <a:rPr lang="zh-CN" altLang="en-US" sz="2800" b="1">
                <a:ea typeface="华文楷体" panose="02010600040101010101" pitchFamily="2" charset="-122"/>
              </a:rPr>
              <a:t>通过中间补料来控制。</a:t>
            </a:r>
            <a:endParaRPr lang="zh-CN" altLang="en-US" sz="2800" b="1">
              <a:ea typeface="华文楷体" panose="02010600040101010101" pitchFamily="2" charset="-122"/>
            </a:endParaRPr>
          </a:p>
          <a:p>
            <a:pPr>
              <a:lnSpc>
                <a:spcPct val="150000"/>
              </a:lnSpc>
            </a:pPr>
            <a:r>
              <a:rPr lang="zh-CN" altLang="en-US" sz="2800" b="1">
                <a:ea typeface="华文楷体" panose="02010600040101010101" pitchFamily="2" charset="-122"/>
              </a:rPr>
              <a:t>     可以根据生产菌的代谢需要用改变加糖速率来控制</a:t>
            </a:r>
            <a:r>
              <a:rPr lang="en-US" altLang="zh-CN" sz="2800" b="1">
                <a:ea typeface="华文楷体" panose="02010600040101010101" pitchFamily="2" charset="-122"/>
              </a:rPr>
              <a:t>pH, </a:t>
            </a:r>
            <a:r>
              <a:rPr lang="zh-CN" altLang="en-US" sz="2800" b="1">
                <a:ea typeface="华文楷体" panose="02010600040101010101" pitchFamily="2" charset="-122"/>
              </a:rPr>
              <a:t>也可通过中间补加尿素或硫酸铵等调节</a:t>
            </a:r>
            <a:r>
              <a:rPr lang="en-US" altLang="zh-CN" sz="2800" b="1">
                <a:ea typeface="华文楷体" panose="02010600040101010101" pitchFamily="2" charset="-122"/>
              </a:rPr>
              <a:t>.</a:t>
            </a:r>
            <a:endParaRPr lang="zh-CN" altLang="en-US" sz="2800" b="1">
              <a:ea typeface="华文楷体" panose="02010600040101010101" pitchFamily="2" charset="-122"/>
            </a:endParaRPr>
          </a:p>
        </p:txBody>
      </p:sp>
      <p:sp>
        <p:nvSpPr>
          <p:cNvPr id="6" name="Rectangle 3"/>
          <p:cNvSpPr>
            <a:spLocks noChangeArrowheads="1"/>
          </p:cNvSpPr>
          <p:nvPr/>
        </p:nvSpPr>
        <p:spPr bwMode="auto">
          <a:xfrm>
            <a:off x="323850" y="692150"/>
            <a:ext cx="4652963" cy="646113"/>
          </a:xfrm>
          <a:prstGeom prst="rect">
            <a:avLst/>
          </a:prstGeom>
          <a:noFill/>
          <a:ln w="28575" cap="sq">
            <a:noFill/>
            <a:miter lim="800000"/>
          </a:ln>
        </p:spPr>
        <p:txBody>
          <a:bodyPr>
            <a:spAutoFit/>
          </a:bodyPr>
          <a:lstStyle/>
          <a:p>
            <a:pPr>
              <a:lnSpc>
                <a:spcPct val="120000"/>
              </a:lnSpc>
              <a:spcBef>
                <a:spcPct val="50000"/>
              </a:spcBef>
              <a:buClr>
                <a:srgbClr val="FF0000"/>
              </a:buClr>
              <a:buFont typeface="Wingdings" pitchFamily="2" charset="2"/>
              <a:buNone/>
              <a:defRPr/>
            </a:pPr>
            <a:r>
              <a:rPr kumimoji="1" lang="en-US" altLang="zh-CN" sz="3200" b="1" spc="300" dirty="0">
                <a:ea typeface="华文楷体" panose="02010600040101010101" pitchFamily="2" charset="-122"/>
              </a:rPr>
              <a:t>3</a:t>
            </a:r>
            <a:r>
              <a:rPr kumimoji="1" lang="zh-CN" altLang="en-US" sz="3200" b="1" spc="300" dirty="0">
                <a:ea typeface="华文楷体" panose="02010600040101010101" pitchFamily="2" charset="-122"/>
              </a:rPr>
              <a:t>、发酵</a:t>
            </a:r>
            <a:r>
              <a:rPr kumimoji="1" lang="en-US" altLang="zh-CN" sz="3200" b="1" spc="300" dirty="0">
                <a:ea typeface="华文楷体" panose="02010600040101010101" pitchFamily="2" charset="-122"/>
              </a:rPr>
              <a:t>pH</a:t>
            </a:r>
            <a:r>
              <a:rPr kumimoji="1" lang="zh-CN" altLang="en-US" sz="3200" b="1" spc="300" dirty="0">
                <a:ea typeface="华文楷体" panose="02010600040101010101" pitchFamily="2" charset="-122"/>
              </a:rPr>
              <a:t>的控制</a:t>
            </a:r>
            <a:endParaRPr kumimoji="1" lang="zh-CN" altLang="en-US" sz="3200" b="1" spc="300" dirty="0">
              <a:ea typeface="华文楷体" panose="02010600040101010101" pitchFamily="2" charset="-122"/>
            </a:endParaRPr>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0963"/>
                                        </p:tgtEl>
                                        <p:attrNameLst>
                                          <p:attrName>style.visibility</p:attrName>
                                        </p:attrNameLst>
                                      </p:cBhvr>
                                      <p:to>
                                        <p:strVal val="visible"/>
                                      </p:to>
                                    </p:set>
                                    <p:animEffect transition="in" filter="checkerboard(across)">
                                      <p:cBhvr>
                                        <p:cTn id="13" dur="500"/>
                                        <p:tgtEl>
                                          <p:spTgt spid="4096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40964"/>
                                        </p:tgtEl>
                                        <p:attrNameLst>
                                          <p:attrName>style.visibility</p:attrName>
                                        </p:attrNameLst>
                                      </p:cBhvr>
                                      <p:to>
                                        <p:strVal val="visible"/>
                                      </p:to>
                                    </p:set>
                                    <p:animEffect transition="in" filter="blinds(vertical)">
                                      <p:cBhvr>
                                        <p:cTn id="18" dur="500"/>
                                        <p:tgtEl>
                                          <p:spTgt spid="4096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0965"/>
                                        </p:tgtEl>
                                        <p:attrNameLst>
                                          <p:attrName>style.visibility</p:attrName>
                                        </p:attrNameLst>
                                      </p:cBhvr>
                                      <p:to>
                                        <p:strVal val="visible"/>
                                      </p:to>
                                    </p:set>
                                    <p:animEffect transition="in" filter="blinds(horizontal)">
                                      <p:cBhvr>
                                        <p:cTn id="23"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utoUpdateAnimBg="0"/>
      <p:bldP spid="40964" grpId="0" autoUpdateAnimBg="0"/>
      <p:bldP spid="40965" grpId="0" autoUpdateAnimBg="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descr="7-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350" y="692150"/>
            <a:ext cx="508158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右弧形箭头 2">
            <a:hlinkClick r:id="rId2" action="ppaction://hlinksldjump"/>
          </p:cNvPr>
          <p:cNvSpPr/>
          <p:nvPr/>
        </p:nvSpPr>
        <p:spPr>
          <a:xfrm>
            <a:off x="8172400" y="5733256"/>
            <a:ext cx="755576" cy="792088"/>
          </a:xfrm>
          <a:prstGeom prst="curvedLeftArrow">
            <a:avLst/>
          </a:prstGeom>
          <a:solidFill>
            <a:srgbClr val="FF0000"/>
          </a:solidFill>
          <a:ln w="63500">
            <a:solidFill>
              <a:schemeClr val="tx1"/>
            </a:solidFill>
          </a:ln>
          <a:effectLst>
            <a:innerShdw blurRad="63500" dist="50800" dir="13500000">
              <a:prstClr val="black">
                <a:alpha val="50000"/>
              </a:prstClr>
            </a:inn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barn(outHorizontal)">
                                      <p:cBhvr>
                                        <p:cTn id="7" dur="500"/>
                                        <p:tgtEl>
                                          <p:spTgt spid="197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2" name="Rectangle 4"/>
          <p:cNvSpPr>
            <a:spLocks noGrp="1" noChangeArrowheads="1"/>
          </p:cNvSpPr>
          <p:nvPr>
            <p:ph type="title"/>
          </p:nvPr>
        </p:nvSpPr>
        <p:spPr>
          <a:xfrm>
            <a:off x="684213" y="2276475"/>
            <a:ext cx="7772400" cy="974725"/>
          </a:xfrm>
          <a:noFill/>
        </p:spPr>
        <p:txBody>
          <a:bodyPr/>
          <a:lstStyle/>
          <a:p>
            <a:pPr algn="ctr" eaLnBrk="1" hangingPunct="1">
              <a:lnSpc>
                <a:spcPct val="150000"/>
              </a:lnSpc>
            </a:pPr>
            <a:r>
              <a:rPr lang="zh-CN" altLang="en-US" sz="5400" b="1" smtClean="0">
                <a:latin typeface="Times New Roman" pitchFamily="18" charset="0"/>
                <a:ea typeface="华文新魏" panose="02010800040101010101" pitchFamily="2" charset="-122"/>
              </a:rPr>
              <a:t>第三节   溶解氧对发酵的影响及控制</a:t>
            </a:r>
            <a:endParaRPr lang="zh-CN" altLang="en-US" sz="5400" b="1" smtClean="0">
              <a:latin typeface="Times New Roman" pitchFamily="18"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88772"/>
                                        </p:tgtEl>
                                        <p:attrNameLst>
                                          <p:attrName>style.visibility</p:attrName>
                                        </p:attrNameLst>
                                      </p:cBhvr>
                                      <p:to>
                                        <p:strVal val="visible"/>
                                      </p:to>
                                    </p:set>
                                    <p:anim to="" calcmode="lin" valueType="num">
                                      <p:cBhvr>
                                        <p:cTn id="7" dur="1" fill="hold"/>
                                        <p:tgtEl>
                                          <p:spTgt spid="28877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a:xfrm>
            <a:off x="838200" y="260350"/>
            <a:ext cx="7467600" cy="1143000"/>
          </a:xfrm>
        </p:spPr>
        <p:txBody>
          <a:bodyPr/>
          <a:lstStyle/>
          <a:p>
            <a:r>
              <a:rPr lang="zh-CN" altLang="en-US" sz="4000" smtClean="0">
                <a:latin typeface="楷体" pitchFamily="49" charset="-122"/>
                <a:ea typeface="楷体" pitchFamily="49" charset="-122"/>
              </a:rPr>
              <a:t>氧的供需分析及其控制的重要性</a:t>
            </a:r>
            <a:endParaRPr lang="zh-CN" altLang="en-US" sz="4000" smtClean="0">
              <a:latin typeface="楷体" pitchFamily="49" charset="-122"/>
              <a:ea typeface="楷体" pitchFamily="49" charset="-122"/>
            </a:endParaRPr>
          </a:p>
        </p:txBody>
      </p:sp>
      <p:sp>
        <p:nvSpPr>
          <p:cNvPr id="82947" name="内容占位符 2"/>
          <p:cNvSpPr>
            <a:spLocks noGrp="1"/>
          </p:cNvSpPr>
          <p:nvPr>
            <p:ph idx="1"/>
          </p:nvPr>
        </p:nvSpPr>
        <p:spPr>
          <a:xfrm>
            <a:off x="390525" y="1700213"/>
            <a:ext cx="8362950" cy="4525962"/>
          </a:xfrm>
        </p:spPr>
        <p:txBody>
          <a:bodyPr/>
          <a:lstStyle/>
          <a:p>
            <a:pPr>
              <a:lnSpc>
                <a:spcPct val="150000"/>
              </a:lnSpc>
            </a:pPr>
            <a:r>
              <a:rPr lang="zh-CN" altLang="en-US" sz="2400" smtClean="0">
                <a:latin typeface="楷体" pitchFamily="49" charset="-122"/>
                <a:ea typeface="楷体" pitchFamily="49" charset="-122"/>
              </a:rPr>
              <a:t>只有</a:t>
            </a:r>
            <a:r>
              <a:rPr lang="zh-CN" altLang="en-US" sz="2400" smtClean="0">
                <a:solidFill>
                  <a:srgbClr val="66FF33"/>
                </a:solidFill>
                <a:latin typeface="楷体" pitchFamily="49" charset="-122"/>
                <a:ea typeface="楷体" pitchFamily="49" charset="-122"/>
              </a:rPr>
              <a:t>溶解氧</a:t>
            </a:r>
            <a:r>
              <a:rPr lang="zh-CN" altLang="en-US" sz="2400" smtClean="0">
                <a:latin typeface="楷体" pitchFamily="49" charset="-122"/>
                <a:ea typeface="楷体" pitchFamily="49" charset="-122"/>
              </a:rPr>
              <a:t>才能被微生物利用</a:t>
            </a:r>
            <a:endParaRPr lang="en-US" altLang="zh-CN" sz="2400" smtClean="0">
              <a:latin typeface="楷体" pitchFamily="49" charset="-122"/>
              <a:ea typeface="楷体" pitchFamily="49" charset="-122"/>
            </a:endParaRPr>
          </a:p>
          <a:p>
            <a:pPr>
              <a:lnSpc>
                <a:spcPct val="150000"/>
              </a:lnSpc>
            </a:pPr>
            <a:r>
              <a:rPr lang="zh-CN" altLang="en-US" sz="2400" smtClean="0">
                <a:latin typeface="楷体" pitchFamily="49" charset="-122"/>
                <a:ea typeface="楷体" pitchFamily="49" charset="-122"/>
              </a:rPr>
              <a:t>溶解氧浓度优化控制是</a:t>
            </a:r>
            <a:r>
              <a:rPr lang="zh-CN" altLang="en-US" sz="2400" smtClean="0">
                <a:solidFill>
                  <a:srgbClr val="FFC000"/>
                </a:solidFill>
                <a:latin typeface="楷体" pitchFamily="49" charset="-122"/>
                <a:ea typeface="楷体" pitchFamily="49" charset="-122"/>
              </a:rPr>
              <a:t>基质浓度</a:t>
            </a:r>
            <a:r>
              <a:rPr lang="zh-CN" altLang="en-US" sz="2400" smtClean="0">
                <a:latin typeface="楷体" pitchFamily="49" charset="-122"/>
                <a:ea typeface="楷体" pitchFamily="49" charset="-122"/>
              </a:rPr>
              <a:t>优化控制的典型代表</a:t>
            </a:r>
            <a:endParaRPr lang="en-US" altLang="zh-CN" sz="2400" smtClean="0">
              <a:latin typeface="楷体" pitchFamily="49" charset="-122"/>
              <a:ea typeface="楷体" pitchFamily="49" charset="-122"/>
            </a:endParaRPr>
          </a:p>
          <a:p>
            <a:pPr>
              <a:lnSpc>
                <a:spcPct val="150000"/>
              </a:lnSpc>
            </a:pPr>
            <a:r>
              <a:rPr lang="zh-CN" altLang="en-US" sz="2400" smtClean="0">
                <a:latin typeface="楷体" pitchFamily="49" charset="-122"/>
                <a:ea typeface="楷体" pitchFamily="49" charset="-122"/>
              </a:rPr>
              <a:t>大多数工业发酵属于好氧发酵，溶解氧是重要的发酵基质，为</a:t>
            </a:r>
            <a:r>
              <a:rPr lang="zh-CN" altLang="en-US" sz="2400" smtClean="0">
                <a:solidFill>
                  <a:srgbClr val="FFFF00"/>
                </a:solidFill>
                <a:latin typeface="楷体" pitchFamily="49" charset="-122"/>
                <a:ea typeface="楷体" pitchFamily="49" charset="-122"/>
              </a:rPr>
              <a:t>细胞生长、代谢产物合成所需</a:t>
            </a:r>
            <a:endParaRPr lang="en-US" altLang="zh-CN" sz="2400" smtClean="0">
              <a:solidFill>
                <a:srgbClr val="FFFF00"/>
              </a:solidFill>
              <a:latin typeface="楷体" pitchFamily="49" charset="-122"/>
              <a:ea typeface="楷体" pitchFamily="49" charset="-122"/>
            </a:endParaRPr>
          </a:p>
          <a:p>
            <a:pPr>
              <a:lnSpc>
                <a:spcPct val="150000"/>
              </a:lnSpc>
            </a:pPr>
            <a:r>
              <a:rPr lang="zh-CN" altLang="en-US" sz="2400" smtClean="0">
                <a:latin typeface="楷体" pitchFamily="49" charset="-122"/>
                <a:ea typeface="楷体" pitchFamily="49" charset="-122"/>
              </a:rPr>
              <a:t>氧的溶解度</a:t>
            </a:r>
            <a:r>
              <a:rPr lang="zh-CN" altLang="en-US" sz="2400" smtClean="0">
                <a:solidFill>
                  <a:srgbClr val="FFFF00"/>
                </a:solidFill>
                <a:latin typeface="楷体" pitchFamily="49" charset="-122"/>
                <a:ea typeface="楷体" pitchFamily="49" charset="-122"/>
              </a:rPr>
              <a:t>很低</a:t>
            </a:r>
            <a:r>
              <a:rPr lang="zh-CN" altLang="en-US" sz="2400" smtClean="0">
                <a:latin typeface="楷体" pitchFamily="49" charset="-122"/>
                <a:ea typeface="楷体" pitchFamily="49" charset="-122"/>
              </a:rPr>
              <a:t>，只有不断供给，好氧发酵才能顺利进行</a:t>
            </a:r>
            <a:endParaRPr lang="en-US" altLang="zh-CN" sz="2400" smtClean="0">
              <a:latin typeface="楷体" pitchFamily="49" charset="-122"/>
              <a:ea typeface="楷体" pitchFamily="49" charset="-122"/>
            </a:endParaRPr>
          </a:p>
          <a:p>
            <a:pPr>
              <a:lnSpc>
                <a:spcPct val="150000"/>
              </a:lnSpc>
            </a:pPr>
            <a:r>
              <a:rPr lang="zh-CN" altLang="en-US" sz="2400" smtClean="0">
                <a:latin typeface="楷体" pitchFamily="49" charset="-122"/>
                <a:ea typeface="楷体" pitchFamily="49" charset="-122"/>
              </a:rPr>
              <a:t>氧传递问题属于典型</a:t>
            </a:r>
            <a:r>
              <a:rPr lang="zh-CN" altLang="en-US" sz="2400" smtClean="0">
                <a:solidFill>
                  <a:srgbClr val="00B0F0"/>
                </a:solidFill>
                <a:latin typeface="楷体" pitchFamily="49" charset="-122"/>
                <a:ea typeface="楷体" pitchFamily="49" charset="-122"/>
              </a:rPr>
              <a:t>传质问题</a:t>
            </a:r>
            <a:r>
              <a:rPr lang="zh-CN" altLang="en-US" sz="2400" smtClean="0">
                <a:latin typeface="楷体" pitchFamily="49" charset="-122"/>
                <a:ea typeface="楷体" pitchFamily="49" charset="-122"/>
              </a:rPr>
              <a:t>，是研究难难溶性基质传递问题的代表，难溶解且扩散阻力大</a:t>
            </a:r>
            <a:endParaRPr lang="zh-CN" altLang="en-US" sz="2400" smtClean="0">
              <a:latin typeface="楷体" pitchFamily="49" charset="-122"/>
              <a:ea typeface="楷体" pitchFamily="49" charset="-122"/>
            </a:endParaRPr>
          </a:p>
        </p:txBody>
      </p:sp>
      <p:grpSp>
        <p:nvGrpSpPr>
          <p:cNvPr id="82948" name="组合 5"/>
          <p:cNvGrpSpPr/>
          <p:nvPr/>
        </p:nvGrpSpPr>
        <p:grpSpPr bwMode="auto">
          <a:xfrm>
            <a:off x="5508625" y="5373688"/>
            <a:ext cx="3244850" cy="1484312"/>
            <a:chOff x="5508104" y="5373216"/>
            <a:chExt cx="3245532" cy="1484784"/>
          </a:xfrm>
        </p:grpSpPr>
        <p:sp>
          <p:nvSpPr>
            <p:cNvPr id="4" name="爆炸形 2 3"/>
            <p:cNvSpPr/>
            <p:nvPr/>
          </p:nvSpPr>
          <p:spPr>
            <a:xfrm>
              <a:off x="5508104" y="5373216"/>
              <a:ext cx="3245532" cy="1484784"/>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82950" name="矩形 4"/>
            <p:cNvSpPr>
              <a:spLocks noChangeArrowheads="1"/>
            </p:cNvSpPr>
            <p:nvPr/>
          </p:nvSpPr>
          <p:spPr bwMode="auto">
            <a:xfrm rot="-858465">
              <a:off x="6320392" y="585802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2800">
                  <a:solidFill>
                    <a:schemeClr val="bg1"/>
                  </a:solidFill>
                </a:rPr>
                <a:t>重中之重</a:t>
              </a:r>
              <a:endParaRPr lang="zh-CN" altLang="en-US" sz="2800">
                <a:solidFill>
                  <a:schemeClr val="bg1"/>
                </a:solidFill>
              </a:endParaRP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endParaRPr lang="zh-CN" altLang="en-US" smtClean="0"/>
          </a:p>
        </p:txBody>
      </p:sp>
      <p:sp>
        <p:nvSpPr>
          <p:cNvPr id="83971" name="内容占位符 2"/>
          <p:cNvSpPr>
            <a:spLocks noGrp="1"/>
          </p:cNvSpPr>
          <p:nvPr>
            <p:ph idx="1"/>
          </p:nvPr>
        </p:nvSpPr>
        <p:spPr/>
        <p:txBody>
          <a:bodyPr/>
          <a:lstStyle/>
          <a:p>
            <a:r>
              <a:rPr lang="zh-CN" altLang="en-US" smtClean="0"/>
              <a:t>空压机</a:t>
            </a:r>
            <a:endParaRPr lang="zh-CN" altLang="en-US" smtClean="0"/>
          </a:p>
        </p:txBody>
      </p:sp>
      <p:pic>
        <p:nvPicPr>
          <p:cNvPr id="8397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1"/>
          <p:cNvSpPr txBox="1">
            <a:spLocks noChangeArrowheads="1"/>
          </p:cNvSpPr>
          <p:nvPr/>
        </p:nvSpPr>
        <p:spPr bwMode="auto">
          <a:xfrm>
            <a:off x="107950" y="92075"/>
            <a:ext cx="2951163" cy="461963"/>
          </a:xfrm>
          <a:prstGeom prst="rect">
            <a:avLst/>
          </a:prstGeom>
          <a:solidFill>
            <a:schemeClr val="accent5">
              <a:lumMod val="75000"/>
              <a:alpha val="33000"/>
            </a:schemeClr>
          </a:solidFill>
          <a:ln>
            <a:noFill/>
          </a:ln>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defRPr/>
            </a:pPr>
            <a:r>
              <a:rPr lang="zh-CN" altLang="en-US" sz="2400" dirty="0" smtClean="0">
                <a:solidFill>
                  <a:srgbClr val="66FF33"/>
                </a:solidFill>
                <a:latin typeface="楷体" pitchFamily="49" charset="-122"/>
                <a:ea typeface="楷体" pitchFamily="49" charset="-122"/>
              </a:rPr>
              <a:t>空压机 </a:t>
            </a:r>
            <a:r>
              <a:rPr lang="en-US" altLang="zh-CN" dirty="0" smtClean="0">
                <a:solidFill>
                  <a:srgbClr val="66FF33"/>
                </a:solidFill>
                <a:latin typeface="楷体" pitchFamily="49" charset="-122"/>
                <a:ea typeface="楷体" pitchFamily="49" charset="-122"/>
              </a:rPr>
              <a:t>(</a:t>
            </a:r>
            <a:r>
              <a:rPr lang="zh-CN" altLang="en-US" dirty="0" smtClean="0">
                <a:solidFill>
                  <a:srgbClr val="66FF33"/>
                </a:solidFill>
                <a:latin typeface="楷体" pitchFamily="49" charset="-122"/>
                <a:ea typeface="楷体" pitchFamily="49" charset="-122"/>
              </a:rPr>
              <a:t>津市酶制剂厂</a:t>
            </a:r>
            <a:r>
              <a:rPr lang="en-US" altLang="zh-CN" dirty="0" smtClean="0">
                <a:solidFill>
                  <a:srgbClr val="66FF33"/>
                </a:solidFill>
                <a:latin typeface="楷体" pitchFamily="49" charset="-122"/>
                <a:ea typeface="楷体" pitchFamily="49" charset="-122"/>
              </a:rPr>
              <a:t>)</a:t>
            </a:r>
            <a:endParaRPr lang="zh-CN" altLang="en-US" dirty="0" smtClean="0">
              <a:solidFill>
                <a:srgbClr val="66FF33"/>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a:xfrm>
            <a:off x="569913" y="260350"/>
            <a:ext cx="8004175" cy="1143000"/>
          </a:xfrm>
        </p:spPr>
        <p:txBody>
          <a:bodyPr/>
          <a:lstStyle/>
          <a:p>
            <a:r>
              <a:rPr lang="zh-CN" altLang="en-US" smtClean="0">
                <a:latin typeface="楷体" pitchFamily="49" charset="-122"/>
                <a:ea typeface="楷体" pitchFamily="49" charset="-122"/>
              </a:rPr>
              <a:t>溶解氧在微生物发酵中的作用</a:t>
            </a:r>
            <a:endParaRPr lang="zh-CN" altLang="en-US" smtClean="0">
              <a:latin typeface="楷体" pitchFamily="49" charset="-122"/>
              <a:ea typeface="楷体" pitchFamily="49" charset="-122"/>
            </a:endParaRPr>
          </a:p>
        </p:txBody>
      </p:sp>
      <p:sp>
        <p:nvSpPr>
          <p:cNvPr id="3" name="内容占位符 2"/>
          <p:cNvSpPr>
            <a:spLocks noGrp="1"/>
          </p:cNvSpPr>
          <p:nvPr>
            <p:ph idx="1"/>
          </p:nvPr>
        </p:nvSpPr>
        <p:spPr>
          <a:xfrm>
            <a:off x="900113" y="1557338"/>
            <a:ext cx="7467600" cy="4525962"/>
          </a:xfrm>
        </p:spPr>
        <p:txBody>
          <a:bodyPr/>
          <a:lstStyle/>
          <a:p>
            <a:pPr>
              <a:defRPr/>
            </a:pPr>
            <a:r>
              <a:rPr lang="zh-CN" altLang="en-US" sz="4800" dirty="0" smtClean="0">
                <a:latin typeface="楷体" pitchFamily="49" charset="-122"/>
                <a:ea typeface="楷体" pitchFamily="49" charset="-122"/>
              </a:rPr>
              <a:t>呼吸作用</a:t>
            </a:r>
            <a:endParaRPr lang="en-US" altLang="zh-CN" sz="4800" dirty="0" smtClean="0">
              <a:latin typeface="楷体" pitchFamily="49" charset="-122"/>
              <a:ea typeface="楷体" pitchFamily="49" charset="-122"/>
            </a:endParaRPr>
          </a:p>
          <a:p>
            <a:pPr>
              <a:defRPr/>
            </a:pPr>
            <a:endParaRPr lang="en-US" altLang="zh-CN" dirty="0">
              <a:latin typeface="楷体" pitchFamily="49" charset="-122"/>
              <a:ea typeface="楷体" pitchFamily="49" charset="-122"/>
            </a:endParaRPr>
          </a:p>
          <a:p>
            <a:pPr>
              <a:defRPr/>
            </a:pPr>
            <a:r>
              <a:rPr lang="zh-CN" altLang="en-US" sz="4000" dirty="0" smtClean="0">
                <a:latin typeface="楷体" pitchFamily="49" charset="-122"/>
                <a:ea typeface="楷体" pitchFamily="49" charset="-122"/>
              </a:rPr>
              <a:t>直接参与一些生物合成反应</a:t>
            </a:r>
            <a:endParaRPr lang="en-US" altLang="zh-CN" sz="4000" dirty="0" smtClean="0">
              <a:latin typeface="楷体" pitchFamily="49" charset="-122"/>
              <a:ea typeface="楷体" pitchFamily="49" charset="-122"/>
            </a:endParaRPr>
          </a:p>
          <a:p>
            <a:pPr>
              <a:defRPr/>
            </a:pPr>
            <a:r>
              <a:rPr lang="zh-CN" altLang="en-US" dirty="0">
                <a:latin typeface="楷体" pitchFamily="49" charset="-122"/>
                <a:ea typeface="楷体" pitchFamily="49" charset="-122"/>
              </a:rPr>
              <a:t>氧</a:t>
            </a:r>
            <a:r>
              <a:rPr lang="zh-CN" altLang="en-US" dirty="0" smtClean="0">
                <a:latin typeface="楷体" pitchFamily="49" charset="-122"/>
                <a:ea typeface="楷体" pitchFamily="49" charset="-122"/>
              </a:rPr>
              <a:t>化反应，氧化扩环反应等</a:t>
            </a:r>
            <a:endParaRPr lang="en-US" altLang="zh-CN" dirty="0" smtClean="0">
              <a:latin typeface="楷体" pitchFamily="49" charset="-122"/>
              <a:ea typeface="楷体" pitchFamily="49" charset="-122"/>
            </a:endParaRPr>
          </a:p>
          <a:p>
            <a:pPr>
              <a:defRPr/>
            </a:pPr>
            <a:endParaRPr lang="en-US" altLang="zh-CN" dirty="0">
              <a:latin typeface="楷体" pitchFamily="49" charset="-122"/>
              <a:ea typeface="楷体" pitchFamily="49" charset="-122"/>
            </a:endParaRPr>
          </a:p>
          <a:p>
            <a:pPr marL="36195" indent="0">
              <a:buFont typeface="Wingdings 2" pitchFamily="18" charset="2"/>
              <a:buNone/>
              <a:defRPr/>
            </a:pPr>
            <a:r>
              <a:rPr lang="en-US" altLang="zh-CN" sz="3600" dirty="0" smtClean="0">
                <a:ea typeface="楷体" pitchFamily="49" charset="-122"/>
              </a:rPr>
              <a:t>CH</a:t>
            </a:r>
            <a:r>
              <a:rPr lang="en-US" altLang="zh-CN" sz="2400" dirty="0" smtClean="0">
                <a:ea typeface="楷体" pitchFamily="49" charset="-122"/>
              </a:rPr>
              <a:t>3</a:t>
            </a:r>
            <a:r>
              <a:rPr lang="en-US" altLang="zh-CN" sz="3600" dirty="0" smtClean="0">
                <a:ea typeface="楷体" pitchFamily="49" charset="-122"/>
              </a:rPr>
              <a:t>CH</a:t>
            </a:r>
            <a:r>
              <a:rPr lang="en-US" altLang="zh-CN" sz="2400" dirty="0" smtClean="0">
                <a:ea typeface="楷体" pitchFamily="49" charset="-122"/>
              </a:rPr>
              <a:t>2</a:t>
            </a:r>
            <a:r>
              <a:rPr lang="en-US" altLang="zh-CN" sz="3600" dirty="0" smtClean="0">
                <a:ea typeface="楷体" pitchFamily="49" charset="-122"/>
              </a:rPr>
              <a:t>OH           CH</a:t>
            </a:r>
            <a:r>
              <a:rPr lang="en-US" altLang="zh-CN" sz="2400" dirty="0" smtClean="0">
                <a:ea typeface="楷体" pitchFamily="49" charset="-122"/>
              </a:rPr>
              <a:t>3</a:t>
            </a:r>
            <a:r>
              <a:rPr lang="en-US" altLang="zh-CN" sz="3600" dirty="0" smtClean="0">
                <a:ea typeface="楷体" pitchFamily="49" charset="-122"/>
              </a:rPr>
              <a:t>COOH</a:t>
            </a:r>
            <a:endParaRPr lang="zh-CN" altLang="en-US" sz="3600" dirty="0">
              <a:ea typeface="楷体" pitchFamily="49" charset="-122"/>
            </a:endParaRPr>
          </a:p>
        </p:txBody>
      </p:sp>
      <p:cxnSp>
        <p:nvCxnSpPr>
          <p:cNvPr id="5" name="直接箭头连接符 4"/>
          <p:cNvCxnSpPr/>
          <p:nvPr/>
        </p:nvCxnSpPr>
        <p:spPr>
          <a:xfrm>
            <a:off x="3625850" y="5084763"/>
            <a:ext cx="10080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997" name="文本框 6"/>
          <p:cNvSpPr txBox="1">
            <a:spLocks noChangeArrowheads="1"/>
          </p:cNvSpPr>
          <p:nvPr/>
        </p:nvSpPr>
        <p:spPr bwMode="auto">
          <a:xfrm>
            <a:off x="3906838" y="4684713"/>
            <a:ext cx="72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altLang="zh-CN" sz="2000"/>
              <a:t>O</a:t>
            </a:r>
            <a:r>
              <a:rPr lang="en-US" altLang="zh-CN" sz="1400"/>
              <a:t>2</a:t>
            </a:r>
            <a:endParaRPr lang="zh-CN" altLang="en-US" sz="140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457200" y="274638"/>
            <a:ext cx="8218488" cy="1143000"/>
          </a:xfrm>
        </p:spPr>
        <p:txBody>
          <a:bodyPr/>
          <a:lstStyle/>
          <a:p>
            <a:pPr algn="ctr"/>
            <a:r>
              <a:rPr lang="zh-CN" altLang="en-US" sz="4000" smtClean="0">
                <a:latin typeface="楷体" pitchFamily="49" charset="-122"/>
                <a:ea typeface="楷体" pitchFamily="49" charset="-122"/>
              </a:rPr>
              <a:t>微生物对溶解氧的需求</a:t>
            </a:r>
            <a:endParaRPr lang="zh-CN" altLang="en-US" sz="4000" smtClean="0">
              <a:latin typeface="楷体" pitchFamily="49" charset="-122"/>
              <a:ea typeface="楷体" pitchFamily="49" charset="-122"/>
            </a:endParaRPr>
          </a:p>
        </p:txBody>
      </p:sp>
      <p:sp>
        <p:nvSpPr>
          <p:cNvPr id="3" name="内容占位符 2"/>
          <p:cNvSpPr>
            <a:spLocks noGrp="1"/>
          </p:cNvSpPr>
          <p:nvPr>
            <p:ph idx="1"/>
          </p:nvPr>
        </p:nvSpPr>
        <p:spPr>
          <a:xfrm>
            <a:off x="228600" y="1417638"/>
            <a:ext cx="8686800" cy="4525962"/>
          </a:xfrm>
        </p:spPr>
        <p:txBody>
          <a:bodyPr/>
          <a:lstStyle/>
          <a:p>
            <a:pPr>
              <a:lnSpc>
                <a:spcPct val="150000"/>
              </a:lnSpc>
              <a:defRPr/>
            </a:pPr>
            <a:r>
              <a:rPr lang="zh-CN" altLang="en-US" sz="2000" dirty="0" smtClean="0">
                <a:latin typeface="Times New Roman" pitchFamily="18" charset="0"/>
                <a:ea typeface="楷体" pitchFamily="49" charset="-122"/>
                <a:cs typeface="Times New Roman" pitchFamily="18" charset="0"/>
              </a:rPr>
              <a:t>发酵液中微生物细胞的需氧量分析：</a:t>
            </a:r>
            <a:endParaRPr lang="en-US" altLang="zh-CN" sz="2000" dirty="0" smtClean="0">
              <a:latin typeface="Times New Roman" pitchFamily="18" charset="0"/>
              <a:ea typeface="楷体" pitchFamily="49" charset="-122"/>
              <a:cs typeface="Times New Roman" pitchFamily="18" charset="0"/>
            </a:endParaRPr>
          </a:p>
          <a:p>
            <a:pPr>
              <a:lnSpc>
                <a:spcPct val="150000"/>
              </a:lnSpc>
              <a:defRPr/>
            </a:pPr>
            <a:r>
              <a:rPr lang="zh-CN" altLang="en-US" sz="2000" dirty="0" smtClean="0">
                <a:latin typeface="Times New Roman" pitchFamily="18" charset="0"/>
                <a:ea typeface="楷体" pitchFamily="49" charset="-122"/>
                <a:cs typeface="Times New Roman" pitchFamily="18" charset="0"/>
              </a:rPr>
              <a:t>假设呼吸强度</a:t>
            </a:r>
            <a:r>
              <a:rPr lang="en-US" altLang="zh-CN" sz="2000" dirty="0" smtClean="0">
                <a:latin typeface="Times New Roman" pitchFamily="18" charset="0"/>
                <a:ea typeface="楷体" pitchFamily="49" charset="-122"/>
                <a:cs typeface="Times New Roman" pitchFamily="18" charset="0"/>
              </a:rPr>
              <a:t>Qo</a:t>
            </a:r>
            <a:r>
              <a:rPr lang="en-US" altLang="zh-CN" sz="2000" baseline="-25000" dirty="0" smtClean="0">
                <a:latin typeface="Times New Roman" pitchFamily="18" charset="0"/>
                <a:ea typeface="楷体" pitchFamily="49" charset="-122"/>
                <a:cs typeface="Times New Roman" pitchFamily="18" charset="0"/>
              </a:rPr>
              <a:t>2</a:t>
            </a:r>
            <a:r>
              <a:rPr lang="en-US" altLang="zh-CN" sz="2000" dirty="0" smtClean="0">
                <a:latin typeface="Times New Roman" pitchFamily="18" charset="0"/>
                <a:ea typeface="楷体" pitchFamily="49" charset="-122"/>
                <a:cs typeface="Times New Roman" pitchFamily="18" charset="0"/>
              </a:rPr>
              <a:t>=2.6×10</a:t>
            </a:r>
            <a:r>
              <a:rPr lang="en-US" altLang="zh-CN" sz="2000" baseline="30000" dirty="0" smtClean="0">
                <a:latin typeface="Times New Roman" pitchFamily="18" charset="0"/>
                <a:ea typeface="楷体" pitchFamily="49" charset="-122"/>
                <a:cs typeface="Times New Roman" pitchFamily="18" charset="0"/>
              </a:rPr>
              <a:t>-3</a:t>
            </a:r>
            <a:r>
              <a:rPr lang="en-US" altLang="zh-CN" sz="2000" dirty="0" smtClean="0">
                <a:latin typeface="Times New Roman" pitchFamily="18" charset="0"/>
                <a:ea typeface="楷体" pitchFamily="49" charset="-122"/>
                <a:cs typeface="Times New Roman" pitchFamily="18" charset="0"/>
              </a:rPr>
              <a:t> </a:t>
            </a:r>
            <a:r>
              <a:rPr lang="en-US" altLang="zh-CN" sz="2000" dirty="0" err="1" smtClean="0">
                <a:latin typeface="Times New Roman" pitchFamily="18" charset="0"/>
                <a:ea typeface="楷体" pitchFamily="49" charset="-122"/>
                <a:cs typeface="Times New Roman" pitchFamily="18" charset="0"/>
              </a:rPr>
              <a:t>mol</a:t>
            </a:r>
            <a:r>
              <a:rPr lang="en-US" altLang="zh-CN" sz="2000" dirty="0" smtClean="0">
                <a:latin typeface="Times New Roman" pitchFamily="18" charset="0"/>
                <a:ea typeface="楷体" pitchFamily="49" charset="-122"/>
                <a:cs typeface="Times New Roman" pitchFamily="18" charset="0"/>
              </a:rPr>
              <a:t> O</a:t>
            </a:r>
            <a:r>
              <a:rPr lang="en-US" altLang="zh-CN" sz="1600" dirty="0" smtClean="0">
                <a:latin typeface="Times New Roman" pitchFamily="18" charset="0"/>
                <a:ea typeface="楷体" pitchFamily="49" charset="-122"/>
                <a:cs typeface="Times New Roman" pitchFamily="18" charset="0"/>
              </a:rPr>
              <a:t>2</a:t>
            </a:r>
            <a:r>
              <a:rPr lang="en-US" altLang="zh-CN" sz="2000" dirty="0" smtClean="0">
                <a:latin typeface="Times New Roman" pitchFamily="18" charset="0"/>
                <a:ea typeface="楷体" pitchFamily="49" charset="-122"/>
                <a:cs typeface="Times New Roman" pitchFamily="18" charset="0"/>
              </a:rPr>
              <a:t>/(kg</a:t>
            </a:r>
            <a:r>
              <a:rPr lang="zh-CN" altLang="en-US" sz="2000" dirty="0" smtClean="0">
                <a:latin typeface="Times New Roman" pitchFamily="18" charset="0"/>
                <a:ea typeface="楷体" pitchFamily="49" charset="-122"/>
                <a:cs typeface="Times New Roman" pitchFamily="18" charset="0"/>
              </a:rPr>
              <a:t>干菌体</a:t>
            </a:r>
            <a:r>
              <a:rPr lang="en-US" altLang="zh-CN" sz="2000" dirty="0" smtClean="0">
                <a:latin typeface="Times New Roman" pitchFamily="18" charset="0"/>
                <a:ea typeface="楷体" pitchFamily="49" charset="-122"/>
                <a:cs typeface="Times New Roman" pitchFamily="18" charset="0"/>
              </a:rPr>
              <a:t>.h)</a:t>
            </a:r>
            <a:endParaRPr lang="en-US" altLang="zh-CN" sz="2000" dirty="0" smtClean="0">
              <a:latin typeface="Times New Roman" pitchFamily="18" charset="0"/>
              <a:ea typeface="楷体" pitchFamily="49" charset="-122"/>
              <a:cs typeface="Times New Roman" pitchFamily="18" charset="0"/>
            </a:endParaRPr>
          </a:p>
          <a:p>
            <a:pPr>
              <a:lnSpc>
                <a:spcPct val="150000"/>
              </a:lnSpc>
              <a:defRPr/>
            </a:pPr>
            <a:r>
              <a:rPr lang="zh-CN" altLang="en-US" sz="2000" dirty="0" smtClean="0">
                <a:latin typeface="Times New Roman" pitchFamily="18" charset="0"/>
                <a:ea typeface="楷体" pitchFamily="49" charset="-122"/>
                <a:cs typeface="Times New Roman" pitchFamily="18" charset="0"/>
              </a:rPr>
              <a:t>当发酵液中菌体浓度</a:t>
            </a:r>
            <a:r>
              <a:rPr lang="en-US" altLang="zh-CN" sz="2000" dirty="0" smtClean="0">
                <a:latin typeface="Times New Roman" pitchFamily="18" charset="0"/>
                <a:ea typeface="楷体" pitchFamily="49" charset="-122"/>
                <a:cs typeface="Times New Roman" pitchFamily="18" charset="0"/>
              </a:rPr>
              <a:t>x=10</a:t>
            </a:r>
            <a:r>
              <a:rPr lang="en-US" altLang="zh-CN" sz="2000" baseline="30000" dirty="0" smtClean="0">
                <a:latin typeface="Times New Roman" pitchFamily="18" charset="0"/>
                <a:ea typeface="楷体" pitchFamily="49" charset="-122"/>
                <a:cs typeface="Times New Roman" pitchFamily="18" charset="0"/>
              </a:rPr>
              <a:t>15</a:t>
            </a:r>
            <a:r>
              <a:rPr lang="zh-CN" altLang="en-US" sz="2000" dirty="0" smtClean="0">
                <a:latin typeface="Times New Roman" pitchFamily="18" charset="0"/>
                <a:ea typeface="楷体" pitchFamily="49" charset="-122"/>
                <a:cs typeface="Times New Roman" pitchFamily="18" charset="0"/>
              </a:rPr>
              <a:t>个</a:t>
            </a:r>
            <a:r>
              <a:rPr lang="en-US" altLang="zh-CN" sz="2000" dirty="0" smtClean="0">
                <a:latin typeface="Times New Roman" pitchFamily="18" charset="0"/>
                <a:ea typeface="楷体" pitchFamily="49" charset="-122"/>
                <a:cs typeface="Times New Roman" pitchFamily="18" charset="0"/>
              </a:rPr>
              <a:t>/m</a:t>
            </a:r>
            <a:r>
              <a:rPr lang="en-US" altLang="zh-CN" sz="2000" baseline="30000" dirty="0" smtClean="0">
                <a:latin typeface="Times New Roman" pitchFamily="18" charset="0"/>
                <a:ea typeface="楷体" pitchFamily="49" charset="-122"/>
                <a:cs typeface="Times New Roman" pitchFamily="18" charset="0"/>
              </a:rPr>
              <a:t>3</a:t>
            </a:r>
            <a:r>
              <a:rPr lang="en-US" altLang="zh-CN" sz="2000" dirty="0" smtClean="0">
                <a:latin typeface="Times New Roman" pitchFamily="18" charset="0"/>
                <a:ea typeface="楷体" pitchFamily="49" charset="-122"/>
                <a:cs typeface="Times New Roman" pitchFamily="18" charset="0"/>
              </a:rPr>
              <a:t>,</a:t>
            </a:r>
            <a:r>
              <a:rPr lang="zh-CN" altLang="en-US" sz="2000" dirty="0" smtClean="0">
                <a:latin typeface="Times New Roman" pitchFamily="18" charset="0"/>
                <a:ea typeface="楷体" pitchFamily="49" charset="-122"/>
                <a:cs typeface="Times New Roman" pitchFamily="18" charset="0"/>
              </a:rPr>
              <a:t>假定每个菌体细胞体积</a:t>
            </a:r>
            <a:r>
              <a:rPr lang="en-US" altLang="zh-CN" sz="2000" dirty="0" err="1" smtClean="0">
                <a:latin typeface="Times New Roman" pitchFamily="18" charset="0"/>
                <a:ea typeface="楷体" pitchFamily="49" charset="-122"/>
                <a:cs typeface="Times New Roman" pitchFamily="18" charset="0"/>
              </a:rPr>
              <a:t>V</a:t>
            </a:r>
            <a:r>
              <a:rPr lang="en-US" altLang="zh-CN" sz="2000" baseline="-25000" dirty="0" err="1" smtClean="0">
                <a:latin typeface="Times New Roman" pitchFamily="18" charset="0"/>
                <a:ea typeface="楷体" pitchFamily="49" charset="-122"/>
                <a:cs typeface="Times New Roman" pitchFamily="18" charset="0"/>
              </a:rPr>
              <a:t>x</a:t>
            </a:r>
            <a:r>
              <a:rPr lang="en-US" altLang="zh-CN" sz="2000" dirty="0" smtClean="0">
                <a:latin typeface="Times New Roman" pitchFamily="18" charset="0"/>
                <a:ea typeface="楷体" pitchFamily="49" charset="-122"/>
                <a:cs typeface="Times New Roman" pitchFamily="18" charset="0"/>
              </a:rPr>
              <a:t>=10</a:t>
            </a:r>
            <a:r>
              <a:rPr lang="en-US" altLang="zh-CN" sz="2000" baseline="30000" dirty="0" smtClean="0">
                <a:latin typeface="Times New Roman" pitchFamily="18" charset="0"/>
                <a:ea typeface="楷体" pitchFamily="49" charset="-122"/>
                <a:cs typeface="Times New Roman" pitchFamily="18" charset="0"/>
              </a:rPr>
              <a:t>-16</a:t>
            </a:r>
            <a:r>
              <a:rPr lang="en-US" altLang="zh-CN" sz="2000" dirty="0" smtClean="0">
                <a:latin typeface="Times New Roman" pitchFamily="18" charset="0"/>
                <a:ea typeface="楷体" pitchFamily="49" charset="-122"/>
                <a:cs typeface="Times New Roman" pitchFamily="18" charset="0"/>
              </a:rPr>
              <a:t>m</a:t>
            </a:r>
            <a:r>
              <a:rPr lang="en-US" altLang="zh-CN" sz="2000" baseline="30000" dirty="0" smtClean="0">
                <a:latin typeface="Times New Roman" pitchFamily="18" charset="0"/>
                <a:ea typeface="楷体" pitchFamily="49" charset="-122"/>
                <a:cs typeface="Times New Roman" pitchFamily="18" charset="0"/>
              </a:rPr>
              <a:t>3</a:t>
            </a:r>
            <a:r>
              <a:rPr lang="en-US" altLang="zh-CN" sz="2000" dirty="0" smtClean="0">
                <a:latin typeface="Times New Roman" pitchFamily="18" charset="0"/>
                <a:ea typeface="楷体" pitchFamily="49" charset="-122"/>
                <a:cs typeface="Times New Roman" pitchFamily="18" charset="0"/>
              </a:rPr>
              <a:t>(</a:t>
            </a:r>
            <a:r>
              <a:rPr lang="zh-CN" altLang="en-US" sz="2000" dirty="0" smtClean="0">
                <a:latin typeface="Times New Roman" pitchFamily="18" charset="0"/>
                <a:ea typeface="楷体" pitchFamily="49" charset="-122"/>
                <a:cs typeface="Times New Roman" pitchFamily="18" charset="0"/>
              </a:rPr>
              <a:t>直径</a:t>
            </a:r>
            <a:r>
              <a:rPr lang="en-US" altLang="zh-CN" sz="2000" dirty="0" smtClean="0">
                <a:latin typeface="Times New Roman" pitchFamily="18" charset="0"/>
                <a:ea typeface="楷体" pitchFamily="49" charset="-122"/>
                <a:cs typeface="Times New Roman" pitchFamily="18" charset="0"/>
              </a:rPr>
              <a:t>5.8 </a:t>
            </a:r>
            <a:r>
              <a:rPr lang="en-US" altLang="zh-CN" sz="2000" dirty="0" err="1" smtClean="0">
                <a:latin typeface="Times New Roman" pitchFamily="18" charset="0"/>
                <a:ea typeface="楷体" pitchFamily="49" charset="-122"/>
                <a:cs typeface="Times New Roman" pitchFamily="18" charset="0"/>
              </a:rPr>
              <a:t>μm</a:t>
            </a:r>
            <a:r>
              <a:rPr lang="en-US" altLang="zh-CN" sz="2000" dirty="0" smtClean="0">
                <a:latin typeface="Times New Roman" pitchFamily="18" charset="0"/>
                <a:ea typeface="楷体" pitchFamily="49" charset="-122"/>
                <a:cs typeface="Times New Roman" pitchFamily="18" charset="0"/>
              </a:rPr>
              <a:t>), </a:t>
            </a:r>
            <a:r>
              <a:rPr lang="zh-CN" altLang="en-US" sz="2000" dirty="0" smtClean="0">
                <a:latin typeface="Times New Roman" pitchFamily="18" charset="0"/>
                <a:ea typeface="楷体" pitchFamily="49" charset="-122"/>
                <a:cs typeface="Times New Roman" pitchFamily="18" charset="0"/>
              </a:rPr>
              <a:t>密度</a:t>
            </a:r>
            <a:r>
              <a:rPr lang="en-US" altLang="zh-CN" sz="2000" dirty="0" smtClean="0">
                <a:latin typeface="Times New Roman" pitchFamily="18" charset="0"/>
                <a:ea typeface="楷体" pitchFamily="49" charset="-122"/>
                <a:cs typeface="Times New Roman" pitchFamily="18" charset="0"/>
              </a:rPr>
              <a:t>ρ=1000 kg/m</a:t>
            </a:r>
            <a:r>
              <a:rPr lang="en-US" altLang="zh-CN" sz="2000" baseline="30000" dirty="0" smtClean="0">
                <a:latin typeface="Times New Roman" pitchFamily="18" charset="0"/>
                <a:ea typeface="楷体" pitchFamily="49" charset="-122"/>
                <a:cs typeface="Times New Roman" pitchFamily="18" charset="0"/>
              </a:rPr>
              <a:t>3</a:t>
            </a:r>
            <a:r>
              <a:rPr lang="en-US" altLang="zh-CN" sz="2000" dirty="0" smtClean="0">
                <a:latin typeface="Times New Roman" pitchFamily="18" charset="0"/>
                <a:ea typeface="楷体" pitchFamily="49" charset="-122"/>
                <a:cs typeface="Times New Roman" pitchFamily="18" charset="0"/>
              </a:rPr>
              <a:t>,</a:t>
            </a:r>
            <a:r>
              <a:rPr lang="zh-CN" altLang="en-US" sz="2000" dirty="0" smtClean="0">
                <a:latin typeface="Times New Roman" pitchFamily="18" charset="0"/>
                <a:ea typeface="楷体" pitchFamily="49" charset="-122"/>
                <a:cs typeface="Times New Roman" pitchFamily="18" charset="0"/>
              </a:rPr>
              <a:t>含水量</a:t>
            </a:r>
            <a:r>
              <a:rPr lang="en-US" altLang="zh-CN" sz="2000" dirty="0" smtClean="0">
                <a:latin typeface="Times New Roman" pitchFamily="18" charset="0"/>
                <a:ea typeface="楷体" pitchFamily="49" charset="-122"/>
                <a:cs typeface="Times New Roman" pitchFamily="18" charset="0"/>
              </a:rPr>
              <a:t>80%</a:t>
            </a:r>
            <a:r>
              <a:rPr lang="zh-CN" altLang="en-US" sz="2000" dirty="0" smtClean="0">
                <a:latin typeface="Times New Roman" pitchFamily="18" charset="0"/>
                <a:ea typeface="楷体" pitchFamily="49" charset="-122"/>
                <a:cs typeface="Times New Roman" pitchFamily="18" charset="0"/>
              </a:rPr>
              <a:t>（</a:t>
            </a:r>
            <a:r>
              <a:rPr lang="en-US" altLang="zh-CN" sz="2000" dirty="0" smtClean="0">
                <a:latin typeface="Times New Roman" pitchFamily="18" charset="0"/>
                <a:ea typeface="楷体" pitchFamily="49" charset="-122"/>
                <a:cs typeface="Times New Roman" pitchFamily="18" charset="0"/>
              </a:rPr>
              <a:t>DW/FW=20%</a:t>
            </a:r>
            <a:r>
              <a:rPr lang="zh-CN" altLang="en-US" sz="2000" dirty="0" smtClean="0">
                <a:latin typeface="Times New Roman" pitchFamily="18" charset="0"/>
                <a:ea typeface="楷体" pitchFamily="49" charset="-122"/>
                <a:cs typeface="Times New Roman" pitchFamily="18" charset="0"/>
              </a:rPr>
              <a:t>），</a:t>
            </a:r>
            <a:endParaRPr lang="en-US" altLang="zh-CN" sz="2000" dirty="0" smtClean="0">
              <a:latin typeface="Times New Roman" pitchFamily="18" charset="0"/>
              <a:ea typeface="楷体" pitchFamily="49" charset="-122"/>
              <a:cs typeface="Times New Roman" pitchFamily="18" charset="0"/>
            </a:endParaRPr>
          </a:p>
          <a:p>
            <a:pPr marL="36195" indent="0">
              <a:buFont typeface="Wingdings 2" pitchFamily="18" charset="2"/>
              <a:buNone/>
              <a:defRPr/>
            </a:pPr>
            <a:r>
              <a:rPr lang="zh-CN" altLang="en-US" sz="2800" dirty="0" smtClean="0">
                <a:solidFill>
                  <a:srgbClr val="FFFF00"/>
                </a:solidFill>
                <a:latin typeface="Times New Roman" pitchFamily="18" charset="0"/>
                <a:ea typeface="楷体" pitchFamily="49" charset="-122"/>
                <a:cs typeface="Times New Roman" pitchFamily="18" charset="0"/>
              </a:rPr>
              <a:t>每</a:t>
            </a:r>
            <a:r>
              <a:rPr lang="en-US" altLang="zh-CN" sz="2800" dirty="0" smtClean="0">
                <a:solidFill>
                  <a:srgbClr val="FFFF00"/>
                </a:solidFill>
                <a:latin typeface="Times New Roman" pitchFamily="18" charset="0"/>
                <a:ea typeface="楷体" pitchFamily="49" charset="-122"/>
                <a:cs typeface="Times New Roman" pitchFamily="18" charset="0"/>
              </a:rPr>
              <a:t>m</a:t>
            </a:r>
            <a:r>
              <a:rPr lang="en-US" altLang="zh-CN" sz="2800" baseline="30000" dirty="0" smtClean="0">
                <a:solidFill>
                  <a:srgbClr val="FFFF00"/>
                </a:solidFill>
                <a:latin typeface="Times New Roman" pitchFamily="18" charset="0"/>
                <a:ea typeface="楷体" pitchFamily="49" charset="-122"/>
                <a:cs typeface="Times New Roman" pitchFamily="18" charset="0"/>
              </a:rPr>
              <a:t>3</a:t>
            </a:r>
            <a:r>
              <a:rPr lang="zh-CN" altLang="en-US" sz="2800" dirty="0" smtClean="0">
                <a:solidFill>
                  <a:srgbClr val="FFFF00"/>
                </a:solidFill>
                <a:latin typeface="Times New Roman" pitchFamily="18" charset="0"/>
                <a:ea typeface="楷体" pitchFamily="49" charset="-122"/>
                <a:cs typeface="Times New Roman" pitchFamily="18" charset="0"/>
              </a:rPr>
              <a:t>发酵液单位时间需氧量为：</a:t>
            </a:r>
            <a:endParaRPr lang="en-US" altLang="zh-CN" sz="2800" dirty="0" smtClean="0">
              <a:solidFill>
                <a:srgbClr val="FFFF00"/>
              </a:solidFill>
              <a:latin typeface="Times New Roman" pitchFamily="18" charset="0"/>
              <a:ea typeface="楷体" pitchFamily="49" charset="-122"/>
              <a:cs typeface="Times New Roman" pitchFamily="18" charset="0"/>
            </a:endParaRPr>
          </a:p>
          <a:p>
            <a:pPr marL="36195" indent="0">
              <a:buFont typeface="Wingdings 2" pitchFamily="18" charset="2"/>
              <a:buNone/>
              <a:defRPr/>
            </a:pPr>
            <a:r>
              <a:rPr lang="en-US" altLang="zh-CN" sz="2400" dirty="0" smtClean="0">
                <a:latin typeface="Times New Roman" pitchFamily="18" charset="0"/>
                <a:ea typeface="楷体" pitchFamily="49" charset="-122"/>
                <a:cs typeface="Times New Roman" pitchFamily="18" charset="0"/>
              </a:rPr>
              <a:t>                         </a:t>
            </a:r>
            <a:r>
              <a:rPr lang="en-US" altLang="zh-CN" sz="2400" dirty="0" err="1" smtClean="0">
                <a:latin typeface="Times New Roman" pitchFamily="18" charset="0"/>
                <a:ea typeface="楷体" pitchFamily="49" charset="-122"/>
                <a:cs typeface="Times New Roman" pitchFamily="18" charset="0"/>
              </a:rPr>
              <a:t>X×V</a:t>
            </a:r>
            <a:r>
              <a:rPr lang="en-US" altLang="zh-CN" sz="2400" baseline="-25000" dirty="0" err="1" smtClean="0">
                <a:latin typeface="Times New Roman" pitchFamily="18" charset="0"/>
                <a:ea typeface="楷体" pitchFamily="49" charset="-122"/>
                <a:cs typeface="Times New Roman" pitchFamily="18" charset="0"/>
              </a:rPr>
              <a:t>x</a:t>
            </a:r>
            <a:r>
              <a:rPr lang="en-US" altLang="zh-CN" sz="2400" dirty="0" err="1" smtClean="0">
                <a:latin typeface="Times New Roman" pitchFamily="18" charset="0"/>
                <a:ea typeface="楷体" pitchFamily="49" charset="-122"/>
                <a:cs typeface="Times New Roman" pitchFamily="18" charset="0"/>
              </a:rPr>
              <a:t>×ρ×DW</a:t>
            </a:r>
            <a:r>
              <a:rPr lang="en-US" altLang="zh-CN" sz="2400" dirty="0" smtClean="0">
                <a:latin typeface="Times New Roman" pitchFamily="18" charset="0"/>
                <a:ea typeface="楷体" pitchFamily="49" charset="-122"/>
                <a:cs typeface="Times New Roman" pitchFamily="18" charset="0"/>
              </a:rPr>
              <a:t>/FW×Qo</a:t>
            </a:r>
            <a:r>
              <a:rPr lang="en-US" altLang="zh-CN" sz="2400" baseline="-25000" dirty="0" smtClean="0">
                <a:latin typeface="Times New Roman" pitchFamily="18" charset="0"/>
                <a:ea typeface="楷体" pitchFamily="49" charset="-122"/>
                <a:cs typeface="Times New Roman" pitchFamily="18" charset="0"/>
              </a:rPr>
              <a:t>2</a:t>
            </a:r>
            <a:endParaRPr lang="en-US" altLang="zh-CN" sz="2400" baseline="-25000" dirty="0" smtClean="0">
              <a:latin typeface="Times New Roman" pitchFamily="18" charset="0"/>
              <a:ea typeface="楷体" pitchFamily="49" charset="-122"/>
              <a:cs typeface="Times New Roman" pitchFamily="18" charset="0"/>
            </a:endParaRPr>
          </a:p>
          <a:p>
            <a:pPr marL="36195" indent="0">
              <a:buFont typeface="Wingdings 2" pitchFamily="18" charset="2"/>
              <a:buNone/>
              <a:defRPr/>
            </a:pPr>
            <a:r>
              <a:rPr lang="en-US" altLang="zh-CN" sz="2400" dirty="0" smtClean="0">
                <a:latin typeface="Times New Roman" pitchFamily="18" charset="0"/>
                <a:ea typeface="楷体" pitchFamily="49" charset="-122"/>
                <a:cs typeface="Times New Roman" pitchFamily="18" charset="0"/>
              </a:rPr>
              <a:t>                      =10</a:t>
            </a:r>
            <a:r>
              <a:rPr lang="en-US" altLang="zh-CN" sz="2400" baseline="30000" dirty="0" smtClean="0">
                <a:latin typeface="Times New Roman" pitchFamily="18" charset="0"/>
                <a:ea typeface="楷体" pitchFamily="49" charset="-122"/>
                <a:cs typeface="Times New Roman" pitchFamily="18" charset="0"/>
              </a:rPr>
              <a:t>15</a:t>
            </a:r>
            <a:r>
              <a:rPr lang="en-US" altLang="zh-CN" sz="2400" dirty="0" smtClean="0">
                <a:latin typeface="Times New Roman" pitchFamily="18" charset="0"/>
                <a:ea typeface="楷体" pitchFamily="49" charset="-122"/>
                <a:cs typeface="Times New Roman" pitchFamily="18" charset="0"/>
              </a:rPr>
              <a:t>×10</a:t>
            </a:r>
            <a:r>
              <a:rPr lang="en-US" altLang="zh-CN" sz="2400" baseline="30000" dirty="0" smtClean="0">
                <a:latin typeface="Times New Roman" pitchFamily="18" charset="0"/>
                <a:ea typeface="楷体" pitchFamily="49" charset="-122"/>
                <a:cs typeface="Times New Roman" pitchFamily="18" charset="0"/>
              </a:rPr>
              <a:t>-16</a:t>
            </a:r>
            <a:r>
              <a:rPr lang="en-US" altLang="zh-CN" sz="2400" dirty="0" smtClean="0">
                <a:latin typeface="Times New Roman" pitchFamily="18" charset="0"/>
                <a:ea typeface="楷体" pitchFamily="49" charset="-122"/>
                <a:cs typeface="Times New Roman" pitchFamily="18" charset="0"/>
              </a:rPr>
              <a:t>×10</a:t>
            </a:r>
            <a:r>
              <a:rPr lang="en-US" altLang="zh-CN" sz="2400" baseline="30000" dirty="0" smtClean="0">
                <a:latin typeface="Times New Roman" pitchFamily="18" charset="0"/>
                <a:ea typeface="楷体" pitchFamily="49" charset="-122"/>
                <a:cs typeface="Times New Roman" pitchFamily="18" charset="0"/>
              </a:rPr>
              <a:t>3</a:t>
            </a:r>
            <a:r>
              <a:rPr lang="en-US" altLang="zh-CN" sz="2400" dirty="0" smtClean="0">
                <a:latin typeface="Times New Roman" pitchFamily="18" charset="0"/>
                <a:ea typeface="楷体" pitchFamily="49" charset="-122"/>
                <a:cs typeface="Times New Roman" pitchFamily="18" charset="0"/>
              </a:rPr>
              <a:t>×20%×2.6×10</a:t>
            </a:r>
            <a:r>
              <a:rPr lang="en-US" altLang="zh-CN" sz="2400" baseline="30000" dirty="0" smtClean="0">
                <a:latin typeface="Times New Roman" pitchFamily="18" charset="0"/>
                <a:ea typeface="楷体" pitchFamily="49" charset="-122"/>
                <a:cs typeface="Times New Roman" pitchFamily="18" charset="0"/>
              </a:rPr>
              <a:t>-3</a:t>
            </a:r>
            <a:endParaRPr lang="en-US" altLang="zh-CN" sz="2400" baseline="30000" dirty="0" smtClean="0">
              <a:latin typeface="Times New Roman" pitchFamily="18" charset="0"/>
              <a:ea typeface="楷体" pitchFamily="49" charset="-122"/>
              <a:cs typeface="Times New Roman" pitchFamily="18" charset="0"/>
            </a:endParaRPr>
          </a:p>
          <a:p>
            <a:pPr marL="36195" indent="0">
              <a:buFont typeface="Wingdings 2" pitchFamily="18" charset="2"/>
              <a:buNone/>
              <a:defRPr/>
            </a:pPr>
            <a:r>
              <a:rPr lang="en-US" altLang="zh-CN" sz="2400" dirty="0" smtClean="0">
                <a:latin typeface="Times New Roman" pitchFamily="18" charset="0"/>
                <a:ea typeface="楷体" pitchFamily="49" charset="-122"/>
                <a:cs typeface="Times New Roman" pitchFamily="18" charset="0"/>
              </a:rPr>
              <a:t>                      =0.052mol O</a:t>
            </a:r>
            <a:r>
              <a:rPr lang="en-US" altLang="zh-CN" sz="2400" baseline="-25000" dirty="0" smtClean="0">
                <a:latin typeface="Times New Roman" pitchFamily="18" charset="0"/>
                <a:ea typeface="楷体" pitchFamily="49" charset="-122"/>
                <a:cs typeface="Times New Roman" pitchFamily="18" charset="0"/>
              </a:rPr>
              <a:t>2</a:t>
            </a:r>
            <a:r>
              <a:rPr lang="en-US" altLang="zh-CN" sz="2400" dirty="0" smtClean="0">
                <a:latin typeface="Times New Roman" pitchFamily="18" charset="0"/>
                <a:ea typeface="楷体" pitchFamily="49" charset="-122"/>
                <a:cs typeface="Times New Roman" pitchFamily="18" charset="0"/>
              </a:rPr>
              <a:t>/m</a:t>
            </a:r>
            <a:r>
              <a:rPr lang="en-US" altLang="zh-CN" sz="2400" baseline="30000" dirty="0" smtClean="0">
                <a:latin typeface="Times New Roman" pitchFamily="18" charset="0"/>
                <a:ea typeface="楷体" pitchFamily="49" charset="-122"/>
                <a:cs typeface="Times New Roman" pitchFamily="18" charset="0"/>
              </a:rPr>
              <a:t>3</a:t>
            </a:r>
            <a:r>
              <a:rPr lang="en-US" altLang="zh-CN" sz="2400" dirty="0" smtClean="0">
                <a:latin typeface="Times New Roman" pitchFamily="18" charset="0"/>
                <a:ea typeface="楷体" pitchFamily="49" charset="-122"/>
                <a:cs typeface="Times New Roman" pitchFamily="18" charset="0"/>
              </a:rPr>
              <a:t>.s=1.664 g</a:t>
            </a:r>
            <a:endParaRPr lang="zh-CN" altLang="en-US" sz="2400" dirty="0">
              <a:latin typeface="Times New Roman" pitchFamily="18" charset="0"/>
              <a:ea typeface="楷体" pitchFamily="49" charset="-122"/>
              <a:cs typeface="Times New Roman" pitchFamily="18" charset="0"/>
            </a:endParaRPr>
          </a:p>
        </p:txBody>
      </p:sp>
      <p:sp>
        <p:nvSpPr>
          <p:cNvPr id="86020" name="文本框 3"/>
          <p:cNvSpPr txBox="1">
            <a:spLocks noChangeArrowheads="1"/>
          </p:cNvSpPr>
          <p:nvPr/>
        </p:nvSpPr>
        <p:spPr bwMode="auto">
          <a:xfrm>
            <a:off x="457200" y="5472113"/>
            <a:ext cx="84312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lnSpc>
                <a:spcPct val="150000"/>
              </a:lnSpc>
            </a:pPr>
            <a:r>
              <a:rPr lang="zh-CN" altLang="en-US" sz="2000" dirty="0">
                <a:latin typeface="楷体" pitchFamily="49" charset="-122"/>
                <a:ea typeface="楷体" pitchFamily="49" charset="-122"/>
              </a:rPr>
              <a:t>在一个标准大气压，常温（</a:t>
            </a:r>
            <a:r>
              <a:rPr lang="en-US" altLang="zh-CN" sz="2000" dirty="0">
                <a:latin typeface="楷体" pitchFamily="49" charset="-122"/>
                <a:ea typeface="楷体" pitchFamily="49" charset="-122"/>
              </a:rPr>
              <a:t>20</a:t>
            </a:r>
            <a:r>
              <a:rPr lang="zh-CN" altLang="en-US" sz="2000" dirty="0">
                <a:latin typeface="楷体" pitchFamily="49" charset="-122"/>
                <a:ea typeface="楷体" pitchFamily="49" charset="-122"/>
              </a:rPr>
              <a:t>℃）下</a:t>
            </a:r>
            <a:r>
              <a:rPr lang="zh-CN" altLang="en-US" sz="2000" dirty="0" smtClean="0">
                <a:latin typeface="楷体" pitchFamily="49" charset="-122"/>
                <a:ea typeface="楷体" pitchFamily="49" charset="-122"/>
              </a:rPr>
              <a:t>，纯水</a:t>
            </a:r>
            <a:r>
              <a:rPr lang="zh-CN" altLang="en-US" sz="2000" dirty="0">
                <a:latin typeface="楷体" pitchFamily="49" charset="-122"/>
                <a:ea typeface="楷体" pitchFamily="49" charset="-122"/>
              </a:rPr>
              <a:t>中溶解氧的数值在</a:t>
            </a:r>
            <a:r>
              <a:rPr lang="en-US" altLang="zh-CN" sz="2000" dirty="0">
                <a:latin typeface="楷体" pitchFamily="49" charset="-122"/>
                <a:ea typeface="楷体" pitchFamily="49" charset="-122"/>
              </a:rPr>
              <a:t>9 g/m</a:t>
            </a:r>
            <a:r>
              <a:rPr lang="en-US" altLang="zh-CN" sz="2000" baseline="30000" dirty="0">
                <a:latin typeface="楷体" pitchFamily="49" charset="-122"/>
                <a:ea typeface="楷体" pitchFamily="49" charset="-122"/>
              </a:rPr>
              <a:t>3</a:t>
            </a:r>
            <a:r>
              <a:rPr lang="zh-CN" altLang="en-US" sz="2000" dirty="0">
                <a:latin typeface="楷体" pitchFamily="49" charset="-122"/>
                <a:ea typeface="楷体" pitchFamily="49" charset="-122"/>
              </a:rPr>
              <a:t>，通常水中有生物的呼吸作用，一般为</a:t>
            </a:r>
            <a:r>
              <a:rPr lang="en-US" altLang="zh-CN" sz="2000" dirty="0">
                <a:solidFill>
                  <a:srgbClr val="FFFF00"/>
                </a:solidFill>
                <a:latin typeface="楷体" pitchFamily="49" charset="-122"/>
                <a:ea typeface="楷体" pitchFamily="49" charset="-122"/>
              </a:rPr>
              <a:t>8 g/m</a:t>
            </a:r>
            <a:r>
              <a:rPr lang="en-US" altLang="zh-CN" sz="2000" baseline="30000" dirty="0">
                <a:solidFill>
                  <a:srgbClr val="FFFF00"/>
                </a:solidFill>
                <a:latin typeface="楷体" pitchFamily="49" charset="-122"/>
                <a:ea typeface="楷体" pitchFamily="49" charset="-122"/>
              </a:rPr>
              <a:t>3</a:t>
            </a:r>
            <a:r>
              <a:rPr lang="zh-CN" altLang="en-US" sz="2000" dirty="0">
                <a:latin typeface="楷体" pitchFamily="49" charset="-122"/>
                <a:ea typeface="楷体" pitchFamily="49" charset="-122"/>
              </a:rPr>
              <a:t>左右。若水质不好，数值更低。</a:t>
            </a:r>
            <a:endParaRPr lang="zh-CN" altLang="en-US" sz="2000" dirty="0">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6020"/>
                                        </p:tgtEl>
                                        <p:attrNameLst>
                                          <p:attrName>style.visibility</p:attrName>
                                        </p:attrNameLst>
                                      </p:cBhvr>
                                      <p:to>
                                        <p:strVal val="visible"/>
                                      </p:to>
                                    </p:set>
                                    <p:animEffect transition="in" filter="wipe(left)">
                                      <p:cBhvr>
                                        <p:cTn id="35" dur="5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602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042988" y="692150"/>
            <a:ext cx="6929437" cy="609600"/>
          </a:xfrm>
        </p:spPr>
        <p:txBody>
          <a:bodyPr/>
          <a:lstStyle/>
          <a:p>
            <a:pPr eaLnBrk="1" hangingPunct="1"/>
            <a:r>
              <a:rPr lang="zh-CN" altLang="en-US" sz="3200" b="1" smtClean="0">
                <a:latin typeface="Times New Roman" pitchFamily="18" charset="0"/>
                <a:ea typeface="华文楷体" panose="02010600040101010101" pitchFamily="2" charset="-122"/>
              </a:rPr>
              <a:t>一、微生物需氧量的表示方式</a:t>
            </a:r>
            <a:endParaRPr lang="zh-CN" altLang="en-US" sz="3200" b="1" smtClean="0">
              <a:latin typeface="Times New Roman" pitchFamily="18" charset="0"/>
              <a:ea typeface="华文楷体" panose="02010600040101010101" pitchFamily="2" charset="-122"/>
            </a:endParaRPr>
          </a:p>
        </p:txBody>
      </p:sp>
      <p:sp>
        <p:nvSpPr>
          <p:cNvPr id="71683" name="Rectangle 3"/>
          <p:cNvSpPr>
            <a:spLocks noGrp="1" noChangeArrowheads="1"/>
          </p:cNvSpPr>
          <p:nvPr>
            <p:ph idx="1"/>
          </p:nvPr>
        </p:nvSpPr>
        <p:spPr>
          <a:xfrm>
            <a:off x="755650" y="1700213"/>
            <a:ext cx="7740650" cy="4176712"/>
          </a:xfrm>
        </p:spPr>
        <p:txBody>
          <a:bodyPr>
            <a:normAutofit fontScale="77500" lnSpcReduction="20000"/>
          </a:bodyPr>
          <a:lstStyle/>
          <a:p>
            <a:pPr marL="420370" indent="-384175" eaLnBrk="1" fontAlgn="auto" hangingPunct="1">
              <a:lnSpc>
                <a:spcPct val="150000"/>
              </a:lnSpc>
              <a:spcAft>
                <a:spcPts val="0"/>
              </a:spcAft>
              <a:buFont typeface="Wingdings" pitchFamily="2" charset="2"/>
              <a:buNone/>
              <a:defRPr/>
            </a:pPr>
            <a:r>
              <a:rPr lang="en-US" altLang="zh-CN" b="1" dirty="0" smtClean="0">
                <a:latin typeface="Times New Roman" pitchFamily="18" charset="0"/>
                <a:ea typeface="华文楷体" panose="02010600040101010101" pitchFamily="2" charset="-122"/>
              </a:rPr>
              <a:t>(1)</a:t>
            </a:r>
            <a:r>
              <a:rPr lang="zh-CN" altLang="en-US" sz="3300" b="1" dirty="0" smtClean="0">
                <a:solidFill>
                  <a:srgbClr val="FFFF00"/>
                </a:solidFill>
                <a:latin typeface="Times New Roman" pitchFamily="18" charset="0"/>
                <a:ea typeface="华文楷体" panose="02010600040101010101" pitchFamily="2" charset="-122"/>
              </a:rPr>
              <a:t>呼吸强度</a:t>
            </a:r>
            <a:r>
              <a:rPr lang="zh-CN" altLang="en-US" b="1" dirty="0" smtClean="0">
                <a:latin typeface="Times New Roman" pitchFamily="18" charset="0"/>
                <a:ea typeface="华文楷体" panose="02010600040101010101" pitchFamily="2" charset="-122"/>
              </a:rPr>
              <a:t>（比耗氧速率） </a:t>
            </a:r>
            <a:r>
              <a:rPr lang="en-US" altLang="zh-CN" b="1" dirty="0" smtClean="0">
                <a:latin typeface="Times New Roman" pitchFamily="18" charset="0"/>
                <a:ea typeface="华文楷体" panose="02010600040101010101" pitchFamily="2" charset="-122"/>
              </a:rPr>
              <a:t>Q</a:t>
            </a:r>
            <a:r>
              <a:rPr lang="en-US" altLang="zh-CN" b="1" baseline="-25000" dirty="0" smtClean="0">
                <a:latin typeface="Times New Roman" pitchFamily="18" charset="0"/>
                <a:ea typeface="华文楷体" panose="02010600040101010101" pitchFamily="2" charset="-122"/>
              </a:rPr>
              <a:t>O2</a:t>
            </a:r>
            <a:r>
              <a:rPr lang="en-US" altLang="zh-CN" b="1" dirty="0" smtClean="0">
                <a:latin typeface="Times New Roman" pitchFamily="18" charset="0"/>
                <a:ea typeface="华文楷体" panose="02010600040101010101" pitchFamily="2" charset="-122"/>
              </a:rPr>
              <a:t> </a:t>
            </a:r>
            <a:r>
              <a:rPr lang="zh-CN" altLang="en-US" b="1" dirty="0" smtClean="0">
                <a:latin typeface="Times New Roman" pitchFamily="18" charset="0"/>
                <a:ea typeface="华文楷体" panose="02010600040101010101" pitchFamily="2" charset="-122"/>
              </a:rPr>
              <a:t>：单位质量干菌体在单位时间内消耗氧的量。</a:t>
            </a:r>
            <a:endParaRPr lang="zh-CN" altLang="en-US" b="1" dirty="0" smtClean="0">
              <a:latin typeface="Times New Roman" pitchFamily="18" charset="0"/>
              <a:ea typeface="华文楷体" panose="02010600040101010101" pitchFamily="2" charset="-122"/>
            </a:endParaRPr>
          </a:p>
          <a:p>
            <a:pPr marL="420370" indent="-384175" eaLnBrk="1" fontAlgn="auto" hangingPunct="1">
              <a:lnSpc>
                <a:spcPct val="150000"/>
              </a:lnSpc>
              <a:spcAft>
                <a:spcPts val="0"/>
              </a:spcAft>
              <a:buFont typeface="Wingdings" pitchFamily="2" charset="2"/>
              <a:buNone/>
              <a:defRPr/>
            </a:pPr>
            <a:r>
              <a:rPr lang="zh-CN" altLang="en-US" b="1" dirty="0" smtClean="0">
                <a:latin typeface="Times New Roman" pitchFamily="18" charset="0"/>
                <a:ea typeface="华文楷体" panose="02010600040101010101" pitchFamily="2" charset="-122"/>
              </a:rPr>
              <a:t>     单位：</a:t>
            </a:r>
            <a:r>
              <a:rPr lang="en-US" altLang="zh-CN" b="1" dirty="0" smtClean="0">
                <a:latin typeface="Times New Roman" pitchFamily="18" charset="0"/>
                <a:ea typeface="华文楷体" panose="02010600040101010101" pitchFamily="2" charset="-122"/>
              </a:rPr>
              <a:t>mmolO</a:t>
            </a:r>
            <a:r>
              <a:rPr lang="en-US" altLang="zh-CN" b="1" baseline="-25000" dirty="0" smtClean="0">
                <a:latin typeface="Times New Roman" pitchFamily="18" charset="0"/>
                <a:ea typeface="华文楷体" panose="02010600040101010101" pitchFamily="2" charset="-122"/>
              </a:rPr>
              <a:t>2</a:t>
            </a:r>
            <a:r>
              <a:rPr lang="en-US" altLang="zh-CN" b="1" dirty="0" smtClean="0">
                <a:latin typeface="Times New Roman" pitchFamily="18" charset="0"/>
                <a:ea typeface="华文楷体" panose="02010600040101010101" pitchFamily="2" charset="-122"/>
              </a:rPr>
              <a:t>/</a:t>
            </a:r>
            <a:r>
              <a:rPr lang="zh-CN" altLang="en-US" b="1" dirty="0" smtClean="0">
                <a:latin typeface="Times New Roman" pitchFamily="18" charset="0"/>
                <a:ea typeface="华文楷体" panose="02010600040101010101" pitchFamily="2" charset="-122"/>
              </a:rPr>
              <a:t>（</a:t>
            </a:r>
            <a:r>
              <a:rPr lang="en-US" altLang="zh-CN" b="1" dirty="0" smtClean="0">
                <a:solidFill>
                  <a:srgbClr val="FFFF00"/>
                </a:solidFill>
                <a:latin typeface="Times New Roman" pitchFamily="18" charset="0"/>
                <a:ea typeface="华文楷体" panose="02010600040101010101" pitchFamily="2" charset="-122"/>
              </a:rPr>
              <a:t>kg</a:t>
            </a:r>
            <a:r>
              <a:rPr lang="zh-CN" altLang="en-US" b="1" dirty="0" smtClean="0">
                <a:latin typeface="Times New Roman" pitchFamily="18" charset="0"/>
                <a:ea typeface="华文楷体" panose="02010600040101010101" pitchFamily="2" charset="-122"/>
              </a:rPr>
              <a:t>干菌体</a:t>
            </a:r>
            <a:r>
              <a:rPr lang="en-US" altLang="zh-CN" b="1" dirty="0" smtClean="0">
                <a:latin typeface="Times New Roman" pitchFamily="18" charset="0"/>
                <a:ea typeface="华文楷体" panose="02010600040101010101" pitchFamily="2" charset="-122"/>
              </a:rPr>
              <a:t>·h</a:t>
            </a:r>
            <a:r>
              <a:rPr lang="zh-CN" altLang="en-US" b="1" dirty="0" smtClean="0">
                <a:latin typeface="Times New Roman" pitchFamily="18" charset="0"/>
                <a:ea typeface="华文楷体" panose="02010600040101010101" pitchFamily="2" charset="-122"/>
              </a:rPr>
              <a:t>）。</a:t>
            </a:r>
            <a:endParaRPr lang="en-US" altLang="zh-CN" b="1" dirty="0" smtClean="0">
              <a:latin typeface="Times New Roman" pitchFamily="18" charset="0"/>
              <a:ea typeface="华文楷体" panose="02010600040101010101" pitchFamily="2" charset="-122"/>
            </a:endParaRPr>
          </a:p>
          <a:p>
            <a:pPr marL="420370" indent="-384175" eaLnBrk="1" fontAlgn="auto" hangingPunct="1">
              <a:lnSpc>
                <a:spcPct val="150000"/>
              </a:lnSpc>
              <a:spcAft>
                <a:spcPts val="0"/>
              </a:spcAft>
              <a:buFont typeface="Wingdings" pitchFamily="2" charset="2"/>
              <a:buNone/>
              <a:defRPr/>
            </a:pPr>
            <a:r>
              <a:rPr lang="zh-CN" altLang="en-US" b="1" dirty="0" smtClean="0">
                <a:latin typeface="Times New Roman" pitchFamily="18" charset="0"/>
                <a:ea typeface="华文楷体" panose="02010600040101010101" pitchFamily="2" charset="-122"/>
              </a:rPr>
              <a:t>     与</a:t>
            </a:r>
            <a:r>
              <a:rPr lang="zh-CN" altLang="en-US" b="1" u="sng" dirty="0" smtClean="0">
                <a:latin typeface="Times New Roman" pitchFamily="18" charset="0"/>
                <a:ea typeface="华文楷体" panose="02010600040101010101" pitchFamily="2" charset="-122"/>
              </a:rPr>
              <a:t>菌体状态，溶氧浓度及其他基质</a:t>
            </a:r>
            <a:r>
              <a:rPr lang="zh-CN" altLang="en-US" b="1" dirty="0" smtClean="0">
                <a:latin typeface="Times New Roman" pitchFamily="18" charset="0"/>
                <a:ea typeface="华文楷体" panose="02010600040101010101" pitchFamily="2" charset="-122"/>
              </a:rPr>
              <a:t>密切相关</a:t>
            </a:r>
            <a:endParaRPr lang="zh-CN" altLang="en-US" b="1" dirty="0" smtClean="0">
              <a:latin typeface="Times New Roman" pitchFamily="18" charset="0"/>
              <a:ea typeface="华文楷体" panose="02010600040101010101" pitchFamily="2" charset="-122"/>
            </a:endParaRPr>
          </a:p>
          <a:p>
            <a:pPr marL="420370" indent="-384175" eaLnBrk="1" fontAlgn="auto" hangingPunct="1">
              <a:lnSpc>
                <a:spcPct val="150000"/>
              </a:lnSpc>
              <a:spcBef>
                <a:spcPts val="3600"/>
              </a:spcBef>
              <a:spcAft>
                <a:spcPts val="0"/>
              </a:spcAft>
              <a:buFont typeface="Wingdings" pitchFamily="2" charset="2"/>
              <a:buNone/>
              <a:defRPr/>
            </a:pPr>
            <a:r>
              <a:rPr lang="en-US" altLang="zh-CN" b="1" dirty="0" smtClean="0">
                <a:latin typeface="Times New Roman" pitchFamily="18" charset="0"/>
                <a:ea typeface="华文楷体" panose="02010600040101010101" pitchFamily="2" charset="-122"/>
              </a:rPr>
              <a:t>(2) </a:t>
            </a:r>
            <a:r>
              <a:rPr lang="zh-CN" altLang="en-US" sz="3300" b="1" dirty="0" smtClean="0">
                <a:solidFill>
                  <a:srgbClr val="FFFF00"/>
                </a:solidFill>
                <a:latin typeface="Times New Roman" pitchFamily="18" charset="0"/>
                <a:ea typeface="华文楷体" panose="02010600040101010101" pitchFamily="2" charset="-122"/>
              </a:rPr>
              <a:t>摄氧率</a:t>
            </a:r>
            <a:r>
              <a:rPr lang="en-US" altLang="zh-CN" sz="3300" b="1" dirty="0" smtClean="0">
                <a:solidFill>
                  <a:srgbClr val="FFFF00"/>
                </a:solidFill>
                <a:latin typeface="Times New Roman" pitchFamily="18" charset="0"/>
                <a:ea typeface="华文楷体" panose="02010600040101010101" pitchFamily="2" charset="-122"/>
              </a:rPr>
              <a:t>γ</a:t>
            </a:r>
            <a:r>
              <a:rPr lang="zh-CN" altLang="en-US" b="1" dirty="0" smtClean="0">
                <a:latin typeface="Times New Roman" pitchFamily="18" charset="0"/>
                <a:ea typeface="华文楷体" panose="02010600040101010101" pitchFamily="2" charset="-122"/>
              </a:rPr>
              <a:t>（耗氧速率）：单位体积培养液在单位时间内消耗氧的量。</a:t>
            </a:r>
            <a:endParaRPr lang="en-US" altLang="zh-CN" b="1" dirty="0" smtClean="0">
              <a:latin typeface="Times New Roman" pitchFamily="18" charset="0"/>
              <a:ea typeface="华文楷体" panose="02010600040101010101" pitchFamily="2" charset="-122"/>
            </a:endParaRPr>
          </a:p>
          <a:p>
            <a:pPr marL="420370" indent="-384175" eaLnBrk="1" fontAlgn="auto" hangingPunct="1">
              <a:lnSpc>
                <a:spcPct val="150000"/>
              </a:lnSpc>
              <a:spcBef>
                <a:spcPts val="0"/>
              </a:spcBef>
              <a:spcAft>
                <a:spcPts val="0"/>
              </a:spcAft>
              <a:buFont typeface="Wingdings" pitchFamily="2" charset="2"/>
              <a:buNone/>
              <a:defRPr/>
            </a:pPr>
            <a:r>
              <a:rPr lang="zh-CN" altLang="en-US" b="1" dirty="0" smtClean="0">
                <a:latin typeface="Times New Roman" pitchFamily="18" charset="0"/>
                <a:ea typeface="华文楷体" panose="02010600040101010101" pitchFamily="2" charset="-122"/>
              </a:rPr>
              <a:t>   单位：</a:t>
            </a:r>
            <a:r>
              <a:rPr kumimoji="1" lang="en-US" altLang="zh-CN" b="1" dirty="0" err="1" smtClean="0">
                <a:solidFill>
                  <a:srgbClr val="FFFFFF"/>
                </a:solidFill>
                <a:latin typeface="Times New Roman" pitchFamily="18" charset="0"/>
                <a:ea typeface="华文楷体" panose="02010600040101010101" pitchFamily="2" charset="-122"/>
              </a:rPr>
              <a:t>mmol</a:t>
            </a:r>
            <a:r>
              <a:rPr kumimoji="1" lang="en-US" altLang="zh-CN" b="1" dirty="0" smtClean="0">
                <a:solidFill>
                  <a:srgbClr val="FFFFFF"/>
                </a:solidFill>
                <a:latin typeface="Times New Roman" pitchFamily="18" charset="0"/>
                <a:ea typeface="华文楷体" panose="02010600040101010101" pitchFamily="2" charset="-122"/>
              </a:rPr>
              <a:t>(O</a:t>
            </a:r>
            <a:r>
              <a:rPr kumimoji="1" lang="en-US" altLang="zh-CN" b="1" baseline="-25000" dirty="0" smtClean="0">
                <a:solidFill>
                  <a:srgbClr val="FFFFFF"/>
                </a:solidFill>
                <a:latin typeface="Times New Roman" pitchFamily="18" charset="0"/>
                <a:ea typeface="华文楷体" panose="02010600040101010101" pitchFamily="2" charset="-122"/>
              </a:rPr>
              <a:t>2</a:t>
            </a:r>
            <a:r>
              <a:rPr kumimoji="1" lang="en-US" altLang="zh-CN" b="1" dirty="0" smtClean="0">
                <a:solidFill>
                  <a:srgbClr val="FFFFFF"/>
                </a:solidFill>
                <a:latin typeface="Times New Roman" pitchFamily="18" charset="0"/>
                <a:ea typeface="华文楷体" panose="02010600040101010101" pitchFamily="2" charset="-122"/>
              </a:rPr>
              <a:t>)/(</a:t>
            </a:r>
            <a:r>
              <a:rPr kumimoji="1" lang="en-US" altLang="zh-CN" b="1" dirty="0" err="1" smtClean="0">
                <a:solidFill>
                  <a:srgbClr val="FFFF66"/>
                </a:solidFill>
                <a:latin typeface="Times New Roman" pitchFamily="18" charset="0"/>
                <a:ea typeface="华文楷体" panose="02010600040101010101" pitchFamily="2" charset="-122"/>
              </a:rPr>
              <a:t>L</a:t>
            </a:r>
            <a:r>
              <a:rPr kumimoji="1" lang="en-US" altLang="zh-CN" b="1" dirty="0" err="1" smtClean="0">
                <a:solidFill>
                  <a:srgbClr val="FFFFFF"/>
                </a:solidFill>
                <a:latin typeface="Times New Roman" pitchFamily="18" charset="0"/>
                <a:ea typeface="华文楷体" panose="02010600040101010101" pitchFamily="2" charset="-122"/>
                <a:sym typeface="Symbol" pitchFamily="18" charset="2"/>
              </a:rPr>
              <a:t></a:t>
            </a:r>
            <a:r>
              <a:rPr kumimoji="1" lang="en-US" altLang="zh-CN" b="1" dirty="0" err="1" smtClean="0">
                <a:solidFill>
                  <a:srgbClr val="FFFFFF"/>
                </a:solidFill>
                <a:latin typeface="Times New Roman" pitchFamily="18" charset="0"/>
                <a:ea typeface="华文楷体" panose="02010600040101010101" pitchFamily="2" charset="-122"/>
              </a:rPr>
              <a:t>h</a:t>
            </a:r>
            <a:r>
              <a:rPr kumimoji="1" lang="en-US" altLang="zh-CN" b="1" dirty="0" smtClean="0">
                <a:solidFill>
                  <a:srgbClr val="FFFFFF"/>
                </a:solidFill>
                <a:latin typeface="Times New Roman" pitchFamily="18" charset="0"/>
                <a:ea typeface="华文楷体" panose="02010600040101010101" pitchFamily="2" charset="-122"/>
              </a:rPr>
              <a:t>) </a:t>
            </a:r>
            <a:r>
              <a:rPr kumimoji="1" lang="zh-CN" altLang="en-US" b="1" dirty="0" smtClean="0">
                <a:solidFill>
                  <a:srgbClr val="FFFFFF"/>
                </a:solidFill>
                <a:latin typeface="Times New Roman" pitchFamily="18" charset="0"/>
                <a:ea typeface="华文楷体" panose="02010600040101010101" pitchFamily="2" charset="-122"/>
              </a:rPr>
              <a:t>。</a:t>
            </a:r>
            <a:endParaRPr lang="zh-CN" altLang="en-US" b="1" dirty="0" smtClean="0">
              <a:latin typeface="Times New Roman" pitchFamily="18" charset="0"/>
              <a:ea typeface="华文楷体" panose="02010600040101010101" pitchFamily="2" charset="-122"/>
            </a:endParaRPr>
          </a:p>
          <a:p>
            <a:pPr marL="420370" indent="-384175" eaLnBrk="1" fontAlgn="auto" hangingPunct="1">
              <a:spcAft>
                <a:spcPts val="0"/>
              </a:spcAft>
              <a:buFont typeface="Wingdings" pitchFamily="2" charset="2"/>
              <a:buNone/>
              <a:defRPr/>
            </a:pPr>
            <a:endParaRPr lang="zh-CN" altLang="en-US" dirty="0" smtClean="0">
              <a:latin typeface="宋体" pitchFamily="2" charset="-122"/>
              <a:ea typeface="宋体" pitchFamily="2" charset="-122"/>
            </a:endParaRPr>
          </a:p>
        </p:txBody>
      </p:sp>
      <p:sp>
        <p:nvSpPr>
          <p:cNvPr id="8704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endParaRPr lang="zh-CN" altLang="en-US">
              <a:ea typeface="宋体" pitchFamily="2"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9186" name="Object 2"/>
          <p:cNvGraphicFramePr>
            <a:graphicFrameLocks noChangeAspect="1"/>
          </p:cNvGraphicFramePr>
          <p:nvPr/>
        </p:nvGraphicFramePr>
        <p:xfrm>
          <a:off x="1979613" y="1773238"/>
          <a:ext cx="4968875" cy="1684337"/>
        </p:xfrm>
        <a:graphic>
          <a:graphicData uri="http://schemas.openxmlformats.org/presentationml/2006/ole">
            <mc:AlternateContent xmlns:mc="http://schemas.openxmlformats.org/markup-compatibility/2006">
              <mc:Choice xmlns:v="urn:schemas-microsoft-com:vml" Requires="v">
                <p:oleObj spid="_x0000_s88085" name="Equation" r:id="rId1" imgW="825500" imgH="190500" progId="Equation.3">
                  <p:embed/>
                </p:oleObj>
              </mc:Choice>
              <mc:Fallback>
                <p:oleObj name="Equation" r:id="rId1" imgW="825500" imgH="1905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773238"/>
                        <a:ext cx="4968875" cy="1684337"/>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9187" name="Text Box 3"/>
          <p:cNvSpPr txBox="1">
            <a:spLocks noChangeArrowheads="1"/>
          </p:cNvSpPr>
          <p:nvPr/>
        </p:nvSpPr>
        <p:spPr bwMode="auto">
          <a:xfrm>
            <a:off x="1258888" y="4437063"/>
            <a:ext cx="7313612" cy="523875"/>
          </a:xfrm>
          <a:prstGeom prst="rect">
            <a:avLst/>
          </a:prstGeom>
          <a:noFill/>
          <a:ln w="12700" cap="sq">
            <a:noFill/>
            <a:miter lim="800000"/>
            <a:headEnd type="none" w="sm" len="sm"/>
            <a:tailEnd type="none" w="sm" len="sm"/>
          </a:ln>
        </p:spPr>
        <p:txBody>
          <a:bodyPr>
            <a:spAutoFit/>
          </a:bodyPr>
          <a:lstStyle/>
          <a:p>
            <a:pPr algn="ctr" eaLnBrk="1" hangingPunct="1">
              <a:defRPr/>
            </a:pPr>
            <a:r>
              <a:rPr kumimoji="1" lang="zh-CN" altLang="en-US" sz="2800" b="1" spc="300" dirty="0">
                <a:ea typeface="华文楷体" panose="02010600040101010101" pitchFamily="2" charset="-122"/>
              </a:rPr>
              <a:t>式中： </a:t>
            </a:r>
            <a:r>
              <a:rPr kumimoji="1" lang="en-US" altLang="zh-CN" sz="2800" b="1" spc="300" dirty="0">
                <a:ea typeface="华文楷体" panose="02010600040101010101" pitchFamily="2" charset="-122"/>
              </a:rPr>
              <a:t>X——</a:t>
            </a:r>
            <a:r>
              <a:rPr kumimoji="1" lang="zh-CN" altLang="en-US" sz="2800" b="1" spc="300" dirty="0">
                <a:ea typeface="华文楷体" panose="02010600040101010101" pitchFamily="2" charset="-122"/>
              </a:rPr>
              <a:t>每立升培养液中菌体量，</a:t>
            </a:r>
            <a:r>
              <a:rPr kumimoji="1" lang="en-US" altLang="zh-CN" sz="2800" b="1" spc="300" dirty="0">
                <a:ea typeface="华文楷体" panose="02010600040101010101" pitchFamily="2" charset="-122"/>
              </a:rPr>
              <a:t>g</a:t>
            </a:r>
            <a:endParaRPr kumimoji="1" lang="en-US" altLang="zh-CN" sz="2800" b="1" spc="300" dirty="0">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49186"/>
                                        </p:tgtEl>
                                        <p:attrNameLst>
                                          <p:attrName>style.visibility</p:attrName>
                                        </p:attrNameLst>
                                      </p:cBhvr>
                                      <p:to>
                                        <p:strVal val="visible"/>
                                      </p:to>
                                    </p:set>
                                    <p:anim calcmode="lin" valueType="num">
                                      <p:cBhvr additive="base">
                                        <p:cTn id="7" dur="500" fill="hold"/>
                                        <p:tgtEl>
                                          <p:spTgt spid="349186"/>
                                        </p:tgtEl>
                                        <p:attrNameLst>
                                          <p:attrName>ppt_x</p:attrName>
                                        </p:attrNameLst>
                                      </p:cBhvr>
                                      <p:tavLst>
                                        <p:tav tm="0">
                                          <p:val>
                                            <p:strVal val="1+#ppt_w/2"/>
                                          </p:val>
                                        </p:tav>
                                        <p:tav tm="100000">
                                          <p:val>
                                            <p:strVal val="#ppt_x"/>
                                          </p:val>
                                        </p:tav>
                                      </p:tavLst>
                                    </p:anim>
                                    <p:anim calcmode="lin" valueType="num">
                                      <p:cBhvr additive="base">
                                        <p:cTn id="8" dur="500" fill="hold"/>
                                        <p:tgtEl>
                                          <p:spTgt spid="3491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349187"/>
                                        </p:tgtEl>
                                        <p:attrNameLst>
                                          <p:attrName>style.visibility</p:attrName>
                                        </p:attrNameLst>
                                      </p:cBhvr>
                                      <p:to>
                                        <p:strVal val="visible"/>
                                      </p:to>
                                    </p:set>
                                    <p:anim to="" calcmode="lin" valueType="num">
                                      <p:cBhvr>
                                        <p:cTn id="13" dur="1" fill="hold"/>
                                        <p:tgtEl>
                                          <p:spTgt spid="34918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9" name="Rectangle 3"/>
          <p:cNvSpPr>
            <a:spLocks noChangeArrowheads="1"/>
          </p:cNvSpPr>
          <p:nvPr/>
        </p:nvSpPr>
        <p:spPr bwMode="auto">
          <a:xfrm>
            <a:off x="1285875" y="642938"/>
            <a:ext cx="607218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lnSpc>
                <a:spcPct val="120000"/>
              </a:lnSpc>
              <a:spcBef>
                <a:spcPct val="50000"/>
              </a:spcBef>
              <a:buClr>
                <a:srgbClr val="0000CC"/>
              </a:buClr>
              <a:buFont typeface="Wingdings" pitchFamily="2" charset="2"/>
              <a:buNone/>
            </a:pPr>
            <a:r>
              <a:rPr kumimoji="1" lang="en-US" altLang="zh-CN" sz="2800" b="1">
                <a:ea typeface="华文楷体" panose="02010600040101010101" pitchFamily="2" charset="-122"/>
              </a:rPr>
              <a:t>1</a:t>
            </a:r>
            <a:r>
              <a:rPr kumimoji="1" lang="zh-CN" altLang="en-US" sz="2800" b="1">
                <a:ea typeface="华文楷体" panose="02010600040101010101" pitchFamily="2" charset="-122"/>
              </a:rPr>
              <a:t>、温度对微生物</a:t>
            </a:r>
            <a:r>
              <a:rPr kumimoji="1" lang="zh-CN" altLang="en-US" sz="3200" b="1">
                <a:solidFill>
                  <a:srgbClr val="FFFF00"/>
                </a:solidFill>
                <a:ea typeface="华文楷体" panose="02010600040101010101" pitchFamily="2" charset="-122"/>
              </a:rPr>
              <a:t>细胞生长</a:t>
            </a:r>
            <a:r>
              <a:rPr kumimoji="1" lang="zh-CN" altLang="en-US" sz="2800" b="1">
                <a:ea typeface="华文楷体" panose="02010600040101010101" pitchFamily="2" charset="-122"/>
              </a:rPr>
              <a:t>的影响</a:t>
            </a:r>
            <a:endParaRPr kumimoji="1" lang="zh-CN" altLang="en-US" sz="2800" b="1">
              <a:ea typeface="华文楷体" panose="02010600040101010101" pitchFamily="2" charset="-122"/>
            </a:endParaRPr>
          </a:p>
        </p:txBody>
      </p:sp>
      <p:pic>
        <p:nvPicPr>
          <p:cNvPr id="17411" name="图片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2988" y="1989138"/>
            <a:ext cx="74676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2546350" y="1989138"/>
            <a:ext cx="4689946" cy="368300"/>
            <a:chOff x="2546350" y="1989138"/>
            <a:chExt cx="4689946" cy="368300"/>
          </a:xfrm>
        </p:grpSpPr>
        <p:sp>
          <p:nvSpPr>
            <p:cNvPr id="17412" name="文本框 3"/>
            <p:cNvSpPr txBox="1">
              <a:spLocks noChangeArrowheads="1"/>
            </p:cNvSpPr>
            <p:nvPr/>
          </p:nvSpPr>
          <p:spPr bwMode="auto">
            <a:xfrm>
              <a:off x="2546350" y="1989138"/>
              <a:ext cx="9455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dirty="0"/>
                <a:t>嗜冷菌</a:t>
              </a:r>
              <a:endParaRPr lang="zh-CN" altLang="en-US" dirty="0"/>
            </a:p>
          </p:txBody>
        </p:sp>
        <p:sp>
          <p:nvSpPr>
            <p:cNvPr id="17413" name="文本框 7"/>
            <p:cNvSpPr txBox="1">
              <a:spLocks noChangeArrowheads="1"/>
            </p:cNvSpPr>
            <p:nvPr/>
          </p:nvSpPr>
          <p:spPr bwMode="auto">
            <a:xfrm>
              <a:off x="6300788" y="1989138"/>
              <a:ext cx="93550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a:t>嗜热菌</a:t>
              </a:r>
              <a:endParaRPr lang="zh-CN" altLang="en-US"/>
            </a:p>
          </p:txBody>
        </p:sp>
        <p:sp>
          <p:nvSpPr>
            <p:cNvPr id="17414" name="文本框 8"/>
            <p:cNvSpPr txBox="1">
              <a:spLocks noChangeArrowheads="1"/>
            </p:cNvSpPr>
            <p:nvPr/>
          </p:nvSpPr>
          <p:spPr bwMode="auto">
            <a:xfrm>
              <a:off x="4343400" y="1989138"/>
              <a:ext cx="116470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dirty="0"/>
                <a:t>嗜中温菌</a:t>
              </a:r>
              <a:endParaRPr lang="zh-CN" altLang="en-US" dirty="0"/>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67939"/>
                                        </p:tgtEl>
                                        <p:attrNameLst>
                                          <p:attrName>style.visibility</p:attrName>
                                        </p:attrNameLst>
                                      </p:cBhvr>
                                      <p:to>
                                        <p:strVal val="visible"/>
                                      </p:to>
                                    </p:set>
                                    <p:anim calcmode="lin" valueType="num">
                                      <p:cBhvr additive="base">
                                        <p:cTn id="7" dur="500" fill="hold"/>
                                        <p:tgtEl>
                                          <p:spTgt spid="167939"/>
                                        </p:tgtEl>
                                        <p:attrNameLst>
                                          <p:attrName>ppt_x</p:attrName>
                                        </p:attrNameLst>
                                      </p:cBhvr>
                                      <p:tavLst>
                                        <p:tav tm="0">
                                          <p:val>
                                            <p:strVal val="1+#ppt_w/2"/>
                                          </p:val>
                                        </p:tav>
                                        <p:tav tm="100000">
                                          <p:val>
                                            <p:strVal val="#ppt_x"/>
                                          </p:val>
                                        </p:tav>
                                      </p:tavLst>
                                    </p:anim>
                                    <p:anim calcmode="lin" valueType="num">
                                      <p:cBhvr additive="base">
                                        <p:cTn id="8" dur="500" fill="hold"/>
                                        <p:tgtEl>
                                          <p:spTgt spid="1679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7411"/>
                                        </p:tgtEl>
                                        <p:attrNameLst>
                                          <p:attrName>style.visibility</p:attrName>
                                        </p:attrNameLst>
                                      </p:cBhvr>
                                      <p:to>
                                        <p:strVal val="visible"/>
                                      </p:to>
                                    </p:set>
                                    <p:animEffect transition="in" filter="wipe(left)">
                                      <p:cBhvr>
                                        <p:cTn id="13" dur="1000"/>
                                        <p:tgtEl>
                                          <p:spTgt spid="17411"/>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02" name="Picture 2" descr="5-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2988" y="692150"/>
            <a:ext cx="6192837"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499"/>
                                          </p:stCondLst>
                                        </p:cTn>
                                        <p:tgtEl>
                                          <p:spTgt spid="358402"/>
                                        </p:tgtEl>
                                        <p:attrNameLst>
                                          <p:attrName>style.visibility</p:attrName>
                                        </p:attrNameLst>
                                      </p:cBhvr>
                                      <p:to>
                                        <p:strVal val="visible"/>
                                      </p:to>
                                    </p:set>
                                    <p:anim to="" calcmode="lin" valueType="num">
                                      <p:cBhvr>
                                        <p:cTn id="7" dur="1" fill="hold"/>
                                        <p:tgtEl>
                                          <p:spTgt spid="35840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5" name="Rectangle 21"/>
          <p:cNvSpPr>
            <a:spLocks noChangeArrowheads="1"/>
          </p:cNvSpPr>
          <p:nvPr/>
        </p:nvSpPr>
        <p:spPr bwMode="auto">
          <a:xfrm>
            <a:off x="1116013" y="2420938"/>
            <a:ext cx="70278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200000"/>
              </a:lnSpc>
            </a:pPr>
            <a:r>
              <a:rPr lang="zh-CN" altLang="en-US" sz="3200" b="1" dirty="0">
                <a:latin typeface="楷体_GB2312" pitchFamily="49" charset="-122"/>
                <a:ea typeface="楷体_GB2312" pitchFamily="49" charset="-122"/>
              </a:rPr>
              <a:t>  </a:t>
            </a:r>
            <a:r>
              <a:rPr lang="zh-CN" altLang="en-US" sz="3600" b="1" dirty="0">
                <a:solidFill>
                  <a:srgbClr val="FFFF00"/>
                </a:solidFill>
                <a:latin typeface="华文楷体" panose="02010600040101010101" pitchFamily="2" charset="-122"/>
                <a:ea typeface="华文楷体" panose="02010600040101010101" pitchFamily="2" charset="-122"/>
              </a:rPr>
              <a:t>当呼吸强度达到最高值时，摄氧率是否也达到了最高值？</a:t>
            </a:r>
            <a:endParaRPr lang="zh-CN" altLang="en-US" sz="3600" b="1" dirty="0">
              <a:solidFill>
                <a:srgbClr val="FFFF00"/>
              </a:solidFill>
              <a:latin typeface="华文楷体" panose="02010600040101010101" pitchFamily="2" charset="-122"/>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additive="base">
                                        <p:cTn id="7" dur="500" fill="hold"/>
                                        <p:tgtEl>
                                          <p:spTgt spid="6165"/>
                                        </p:tgtEl>
                                        <p:attrNameLst>
                                          <p:attrName>ppt_x</p:attrName>
                                        </p:attrNameLst>
                                      </p:cBhvr>
                                      <p:tavLst>
                                        <p:tav tm="0">
                                          <p:val>
                                            <p:strVal val="0-#ppt_w/2"/>
                                          </p:val>
                                        </p:tav>
                                        <p:tav tm="100000">
                                          <p:val>
                                            <p:strVal val="#ppt_x"/>
                                          </p:val>
                                        </p:tav>
                                      </p:tavLst>
                                    </p:anim>
                                    <p:anim calcmode="lin" valueType="num">
                                      <p:cBhvr additive="base">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Text Box 3"/>
          <p:cNvSpPr txBox="1">
            <a:spLocks noChangeArrowheads="1"/>
          </p:cNvSpPr>
          <p:nvPr/>
        </p:nvSpPr>
        <p:spPr bwMode="auto">
          <a:xfrm>
            <a:off x="1042988" y="1774526"/>
            <a:ext cx="7416800" cy="3108325"/>
          </a:xfrm>
          <a:prstGeom prst="rect">
            <a:avLst/>
          </a:prstGeom>
          <a:noFill/>
          <a:ln w="38100" cap="sq">
            <a:noFill/>
            <a:miter lim="800000"/>
            <a:headEnd type="none" w="sm" len="sm"/>
            <a:tailEnd type="none" w="sm" len="sm"/>
          </a:ln>
        </p:spPr>
        <p:txBody>
          <a:bodyPr>
            <a:spAutoFit/>
          </a:bodyPr>
          <a:lstStyle/>
          <a:p>
            <a:pPr eaLnBrk="1" hangingPunct="1">
              <a:lnSpc>
                <a:spcPct val="140000"/>
              </a:lnSpc>
              <a:defRPr/>
            </a:pPr>
            <a:r>
              <a:rPr kumimoji="1" lang="en-US" altLang="zh-CN" sz="2800" spc="300" dirty="0">
                <a:solidFill>
                  <a:srgbClr val="FFFF00"/>
                </a:solidFill>
                <a:ea typeface="华文楷体" panose="02010600040101010101" pitchFamily="2" charset="-122"/>
              </a:rPr>
              <a:t>      </a:t>
            </a:r>
            <a:r>
              <a:rPr kumimoji="1" lang="zh-CN" altLang="en-US" sz="2800" b="1" spc="300" dirty="0">
                <a:solidFill>
                  <a:srgbClr val="FFFFFF"/>
                </a:solidFill>
                <a:ea typeface="华文楷体" panose="02010600040101010101" pitchFamily="2" charset="-122"/>
              </a:rPr>
              <a:t>在溶氧浓度低时，呼吸强度随溶解氧浓度的增加而增加，当溶氧浓度达某一值时，呼吸强度不再随溶解氧浓度的增加而变化，此时的溶解氧浓度称为呼吸临界氧浓度。</a:t>
            </a:r>
            <a:endParaRPr kumimoji="1" lang="zh-CN" altLang="en-US" sz="2800" b="1" spc="300" dirty="0">
              <a:solidFill>
                <a:srgbClr val="FFFFFF"/>
              </a:solidFill>
              <a:ea typeface="华文楷体" panose="02010600040101010101" pitchFamily="2" charset="-122"/>
            </a:endParaRPr>
          </a:p>
        </p:txBody>
      </p:sp>
      <p:sp>
        <p:nvSpPr>
          <p:cNvPr id="4" name="Text Box 3"/>
          <p:cNvSpPr txBox="1">
            <a:spLocks noChangeArrowheads="1"/>
          </p:cNvSpPr>
          <p:nvPr/>
        </p:nvSpPr>
        <p:spPr bwMode="auto">
          <a:xfrm>
            <a:off x="1187450" y="765175"/>
            <a:ext cx="61769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40000"/>
              </a:lnSpc>
              <a:buClr>
                <a:schemeClr val="tx1"/>
              </a:buClr>
            </a:pPr>
            <a:r>
              <a:rPr kumimoji="1" lang="en-US" altLang="zh-CN" sz="2800" b="1">
                <a:ea typeface="华文楷体" panose="02010600040101010101" pitchFamily="2" charset="-122"/>
              </a:rPr>
              <a:t>3)  </a:t>
            </a:r>
            <a:r>
              <a:rPr kumimoji="1" lang="zh-CN" altLang="en-US" sz="2800" b="1">
                <a:solidFill>
                  <a:srgbClr val="FFFF00"/>
                </a:solidFill>
                <a:ea typeface="华文楷体" panose="02010600040101010101" pitchFamily="2" charset="-122"/>
              </a:rPr>
              <a:t>呼吸临界氧浓度</a:t>
            </a:r>
            <a:r>
              <a:rPr kumimoji="1" lang="en-US" altLang="zh-CN" sz="2800" b="1">
                <a:solidFill>
                  <a:srgbClr val="FFFF00"/>
                </a:solidFill>
                <a:ea typeface="华文楷体" panose="02010600040101010101" pitchFamily="2" charset="-122"/>
              </a:rPr>
              <a:t>(C</a:t>
            </a:r>
            <a:r>
              <a:rPr kumimoji="1" lang="zh-CN" altLang="en-US" sz="2800" b="1" baseline="-25000">
                <a:solidFill>
                  <a:srgbClr val="FFFF00"/>
                </a:solidFill>
                <a:ea typeface="华文楷体" panose="02010600040101010101" pitchFamily="2" charset="-122"/>
              </a:rPr>
              <a:t>临界</a:t>
            </a:r>
            <a:r>
              <a:rPr kumimoji="1" lang="en-US" altLang="zh-CN" sz="2800" b="1">
                <a:solidFill>
                  <a:srgbClr val="FFFF00"/>
                </a:solidFill>
                <a:ea typeface="华文楷体" panose="02010600040101010101" pitchFamily="2" charset="-122"/>
              </a:rPr>
              <a:t>)</a:t>
            </a:r>
            <a:endParaRPr kumimoji="1" lang="zh-CN" altLang="en-US" sz="2800" b="1">
              <a:solidFill>
                <a:srgbClr val="FFFF00"/>
              </a:solidFill>
              <a:ea typeface="华文楷体" panose="02010600040101010101" pitchFamily="2" charset="-122"/>
            </a:endParaRPr>
          </a:p>
        </p:txBody>
      </p:sp>
      <p:sp>
        <p:nvSpPr>
          <p:cNvPr id="2" name="文本框 1"/>
          <p:cNvSpPr txBox="1"/>
          <p:nvPr/>
        </p:nvSpPr>
        <p:spPr>
          <a:xfrm>
            <a:off x="1223628" y="4924394"/>
            <a:ext cx="6696744" cy="1286250"/>
          </a:xfrm>
          <a:prstGeom prst="rect">
            <a:avLst/>
          </a:prstGeom>
          <a:noFill/>
        </p:spPr>
        <p:txBody>
          <a:bodyPr wrap="square" rtlCol="0">
            <a:spAutoFit/>
          </a:bodyPr>
          <a:lstStyle/>
          <a:p>
            <a:pPr>
              <a:lnSpc>
                <a:spcPct val="150000"/>
              </a:lnSpc>
            </a:pPr>
            <a:r>
              <a:rPr lang="zh-CN" altLang="en-US" dirty="0" smtClean="0">
                <a:ea typeface="楷体" pitchFamily="49" charset="-122"/>
                <a:cs typeface="Times New Roman" pitchFamily="18" charset="0"/>
              </a:rPr>
              <a:t>各种微生物的临界氧浓度为饱和浓度</a:t>
            </a:r>
            <a:r>
              <a:rPr lang="en-US" altLang="zh-CN" dirty="0" smtClean="0">
                <a:ea typeface="楷体" pitchFamily="49" charset="-122"/>
                <a:cs typeface="Times New Roman" pitchFamily="18" charset="0"/>
              </a:rPr>
              <a:t>1%-25%</a:t>
            </a:r>
            <a:endParaRPr lang="en-US" altLang="zh-CN" dirty="0" smtClean="0">
              <a:ea typeface="楷体" pitchFamily="49" charset="-122"/>
              <a:cs typeface="Times New Roman" pitchFamily="18" charset="0"/>
            </a:endParaRPr>
          </a:p>
          <a:p>
            <a:pPr>
              <a:lnSpc>
                <a:spcPct val="150000"/>
              </a:lnSpc>
            </a:pPr>
            <a:r>
              <a:rPr lang="zh-CN" altLang="en-US" dirty="0" smtClean="0">
                <a:ea typeface="楷体" pitchFamily="49" charset="-122"/>
                <a:cs typeface="Times New Roman" pitchFamily="18" charset="0"/>
              </a:rPr>
              <a:t>如：酵母：</a:t>
            </a:r>
            <a:r>
              <a:rPr lang="en-US" altLang="zh-CN" dirty="0" smtClean="0">
                <a:ea typeface="楷体" pitchFamily="49" charset="-122"/>
                <a:cs typeface="Times New Roman" pitchFamily="18" charset="0"/>
              </a:rPr>
              <a:t>4.6</a:t>
            </a:r>
            <a:r>
              <a:rPr lang="zh-CN" altLang="en-US" dirty="0" smtClean="0">
                <a:ea typeface="楷体" pitchFamily="49" charset="-122"/>
                <a:cs typeface="Times New Roman" pitchFamily="18" charset="0"/>
              </a:rPr>
              <a:t>*</a:t>
            </a:r>
            <a:r>
              <a:rPr lang="en-US" altLang="zh-CN" dirty="0" smtClean="0">
                <a:ea typeface="楷体" pitchFamily="49" charset="-122"/>
                <a:cs typeface="Times New Roman" pitchFamily="18" charset="0"/>
              </a:rPr>
              <a:t>10</a:t>
            </a:r>
            <a:r>
              <a:rPr lang="en-US" altLang="zh-CN" baseline="30000" dirty="0" smtClean="0">
                <a:ea typeface="楷体" pitchFamily="49" charset="-122"/>
                <a:cs typeface="Times New Roman" pitchFamily="18" charset="0"/>
              </a:rPr>
              <a:t>-3</a:t>
            </a:r>
            <a:r>
              <a:rPr lang="en-US" altLang="zh-CN" dirty="0" smtClean="0">
                <a:ea typeface="楷体" pitchFamily="49" charset="-122"/>
                <a:cs typeface="Times New Roman" pitchFamily="18" charset="0"/>
              </a:rPr>
              <a:t>m </a:t>
            </a:r>
            <a:r>
              <a:rPr lang="en-US" altLang="zh-CN" dirty="0" err="1" smtClean="0">
                <a:ea typeface="楷体" pitchFamily="49" charset="-122"/>
                <a:cs typeface="Times New Roman" pitchFamily="18" charset="0"/>
              </a:rPr>
              <a:t>mol.L</a:t>
            </a:r>
            <a:r>
              <a:rPr lang="en-US" altLang="zh-CN" dirty="0" smtClean="0">
                <a:ea typeface="楷体" pitchFamily="49" charset="-122"/>
                <a:cs typeface="Times New Roman" pitchFamily="18" charset="0"/>
              </a:rPr>
              <a:t>, 1.8%</a:t>
            </a:r>
            <a:endParaRPr lang="en-US" altLang="zh-CN" dirty="0" smtClean="0">
              <a:ea typeface="楷体" pitchFamily="49" charset="-122"/>
              <a:cs typeface="Times New Roman" pitchFamily="18" charset="0"/>
            </a:endParaRPr>
          </a:p>
          <a:p>
            <a:pPr>
              <a:lnSpc>
                <a:spcPct val="150000"/>
              </a:lnSpc>
            </a:pPr>
            <a:r>
              <a:rPr lang="zh-CN" altLang="en-US" dirty="0">
                <a:ea typeface="楷体" pitchFamily="49" charset="-122"/>
                <a:cs typeface="Times New Roman" pitchFamily="18" charset="0"/>
              </a:rPr>
              <a:t>产黄青</a:t>
            </a:r>
            <a:r>
              <a:rPr lang="zh-CN" altLang="en-US" dirty="0" smtClean="0">
                <a:ea typeface="楷体" pitchFamily="49" charset="-122"/>
                <a:cs typeface="Times New Roman" pitchFamily="18" charset="0"/>
              </a:rPr>
              <a:t>霉：</a:t>
            </a:r>
            <a:r>
              <a:rPr lang="en-US" altLang="zh-CN" dirty="0" smtClean="0">
                <a:ea typeface="楷体" pitchFamily="49" charset="-122"/>
                <a:cs typeface="Times New Roman" pitchFamily="18" charset="0"/>
              </a:rPr>
              <a:t>2.2</a:t>
            </a:r>
            <a:r>
              <a:rPr lang="zh-CN" altLang="en-US" dirty="0" smtClean="0">
                <a:ea typeface="楷体" pitchFamily="49" charset="-122"/>
                <a:cs typeface="Times New Roman" pitchFamily="18" charset="0"/>
              </a:rPr>
              <a:t>*</a:t>
            </a:r>
            <a:r>
              <a:rPr lang="en-US" altLang="zh-CN" dirty="0" smtClean="0">
                <a:ea typeface="楷体" pitchFamily="49" charset="-122"/>
                <a:cs typeface="Times New Roman" pitchFamily="18" charset="0"/>
              </a:rPr>
              <a:t>10</a:t>
            </a:r>
            <a:r>
              <a:rPr lang="en-US" altLang="zh-CN" baseline="30000" dirty="0" smtClean="0">
                <a:ea typeface="楷体" pitchFamily="49" charset="-122"/>
                <a:cs typeface="Times New Roman" pitchFamily="18" charset="0"/>
              </a:rPr>
              <a:t>-3</a:t>
            </a:r>
            <a:r>
              <a:rPr lang="en-US" altLang="zh-CN" dirty="0" smtClean="0">
                <a:ea typeface="楷体" pitchFamily="49" charset="-122"/>
                <a:cs typeface="Times New Roman" pitchFamily="18" charset="0"/>
              </a:rPr>
              <a:t>m </a:t>
            </a:r>
            <a:r>
              <a:rPr lang="en-US" altLang="zh-CN" dirty="0" err="1" smtClean="0">
                <a:ea typeface="楷体" pitchFamily="49" charset="-122"/>
                <a:cs typeface="Times New Roman" pitchFamily="18" charset="0"/>
              </a:rPr>
              <a:t>mol.L</a:t>
            </a:r>
            <a:r>
              <a:rPr lang="en-US" altLang="zh-CN" dirty="0" smtClean="0">
                <a:ea typeface="楷体" pitchFamily="49" charset="-122"/>
                <a:cs typeface="Times New Roman" pitchFamily="18" charset="0"/>
              </a:rPr>
              <a:t>, 8.8%</a:t>
            </a:r>
            <a:endParaRPr lang="en-US" altLang="zh-CN" dirty="0" smtClean="0">
              <a:ea typeface="楷体" pitchFamily="49" charset="-122"/>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0211"/>
                                        </p:tgtEl>
                                        <p:attrNameLst>
                                          <p:attrName>style.visibility</p:attrName>
                                        </p:attrNameLst>
                                      </p:cBhvr>
                                      <p:to>
                                        <p:strVal val="visible"/>
                                      </p:to>
                                    </p:set>
                                    <p:anim calcmode="lin" valueType="num">
                                      <p:cBhvr additive="base">
                                        <p:cTn id="13" dur="500" fill="hold"/>
                                        <p:tgtEl>
                                          <p:spTgt spid="350211"/>
                                        </p:tgtEl>
                                        <p:attrNameLst>
                                          <p:attrName>ppt_x</p:attrName>
                                        </p:attrNameLst>
                                      </p:cBhvr>
                                      <p:tavLst>
                                        <p:tav tm="0">
                                          <p:val>
                                            <p:strVal val="0-#ppt_w/2"/>
                                          </p:val>
                                        </p:tav>
                                        <p:tav tm="100000">
                                          <p:val>
                                            <p:strVal val="#ppt_x"/>
                                          </p:val>
                                        </p:tav>
                                      </p:tavLst>
                                    </p:anim>
                                    <p:anim calcmode="lin" valueType="num">
                                      <p:cBhvr additive="base">
                                        <p:cTn id="14" dur="500" fill="hold"/>
                                        <p:tgtEl>
                                          <p:spTgt spid="3502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p:bldP spid="4"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10" name="Picture 2" descr="5-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70025" y="544513"/>
            <a:ext cx="5694363"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996" y="1772816"/>
            <a:ext cx="3390007" cy="338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4729893" y="735505"/>
            <a:ext cx="471691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lnSpc>
                <a:spcPct val="110000"/>
              </a:lnSpc>
              <a:spcBef>
                <a:spcPct val="20000"/>
              </a:spcBef>
              <a:buClr>
                <a:schemeClr val="tx2"/>
              </a:buClr>
              <a:buFont typeface="Wingdings" pitchFamily="2" charset="2"/>
              <a:buNone/>
            </a:pPr>
            <a:r>
              <a:rPr kumimoji="1" lang="en-US" altLang="zh-CN" sz="2400" b="1" dirty="0">
                <a:solidFill>
                  <a:srgbClr val="FFFF00"/>
                </a:solidFill>
                <a:latin typeface="Times New Roman" pitchFamily="18" charset="0"/>
                <a:ea typeface="华文楷体" panose="02010600040101010101" pitchFamily="2" charset="-122"/>
              </a:rPr>
              <a:t>1</a:t>
            </a:r>
            <a:r>
              <a:rPr kumimoji="1" lang="zh-CN" altLang="en-US" sz="2400" b="1" dirty="0" smtClean="0">
                <a:solidFill>
                  <a:srgbClr val="FFFF00"/>
                </a:solidFill>
                <a:latin typeface="Times New Roman" pitchFamily="18" charset="0"/>
                <a:ea typeface="华文楷体" panose="02010600040101010101" pitchFamily="2" charset="-122"/>
              </a:rPr>
              <a:t>、当</a:t>
            </a:r>
            <a:r>
              <a:rPr kumimoji="1" lang="en-US" altLang="zh-CN" sz="2400" b="1" dirty="0" smtClean="0">
                <a:solidFill>
                  <a:srgbClr val="FFFF00"/>
                </a:solidFill>
                <a:latin typeface="Times New Roman" pitchFamily="18" charset="0"/>
                <a:ea typeface="华文楷体" panose="02010600040101010101" pitchFamily="2" charset="-122"/>
              </a:rPr>
              <a:t>C</a:t>
            </a:r>
            <a:r>
              <a:rPr kumimoji="1" lang="en-US" altLang="zh-CN" sz="2400" b="1" baseline="-25000" dirty="0" smtClean="0">
                <a:solidFill>
                  <a:srgbClr val="FFFF00"/>
                </a:solidFill>
                <a:latin typeface="Times New Roman" pitchFamily="18" charset="0"/>
                <a:ea typeface="华文楷体" panose="02010600040101010101" pitchFamily="2" charset="-122"/>
              </a:rPr>
              <a:t>L</a:t>
            </a:r>
            <a:r>
              <a:rPr kumimoji="1" lang="en-US" altLang="zh-CN" sz="2400" b="1" dirty="0" smtClean="0">
                <a:solidFill>
                  <a:srgbClr val="FFFF00"/>
                </a:solidFill>
                <a:latin typeface="Times New Roman" pitchFamily="18" charset="0"/>
                <a:ea typeface="华文楷体" panose="02010600040101010101" pitchFamily="2" charset="-122"/>
              </a:rPr>
              <a:t>&gt;</a:t>
            </a:r>
            <a:r>
              <a:rPr kumimoji="1" lang="en-US" altLang="zh-CN" sz="2400" b="1" dirty="0" err="1" smtClean="0">
                <a:solidFill>
                  <a:srgbClr val="FFFF00"/>
                </a:solidFill>
                <a:latin typeface="Times New Roman" pitchFamily="18" charset="0"/>
                <a:ea typeface="华文楷体" panose="02010600040101010101" pitchFamily="2" charset="-122"/>
              </a:rPr>
              <a:t>C</a:t>
            </a:r>
            <a:r>
              <a:rPr kumimoji="1" lang="en-US" altLang="zh-CN" sz="2400" b="1" baseline="-25000" dirty="0" err="1" smtClean="0">
                <a:solidFill>
                  <a:srgbClr val="FFFF00"/>
                </a:solidFill>
                <a:latin typeface="Times New Roman" pitchFamily="18" charset="0"/>
                <a:ea typeface="华文楷体" panose="02010600040101010101" pitchFamily="2" charset="-122"/>
              </a:rPr>
              <a:t>cr</a:t>
            </a:r>
            <a:r>
              <a:rPr kumimoji="1" lang="zh-CN" altLang="en-US" sz="2400" b="1" dirty="0" smtClean="0">
                <a:solidFill>
                  <a:srgbClr val="FFFF00"/>
                </a:solidFill>
                <a:latin typeface="Times New Roman" pitchFamily="18" charset="0"/>
                <a:ea typeface="华文楷体" panose="02010600040101010101" pitchFamily="2" charset="-122"/>
              </a:rPr>
              <a:t>时，</a:t>
            </a:r>
            <a:r>
              <a:rPr kumimoji="1" lang="en-US" altLang="zh-CN" sz="2400" b="1" dirty="0" smtClean="0">
                <a:solidFill>
                  <a:srgbClr val="FFFF00"/>
                </a:solidFill>
                <a:latin typeface="Times New Roman" pitchFamily="18" charset="0"/>
                <a:ea typeface="华文楷体" panose="02010600040101010101" pitchFamily="2" charset="-122"/>
              </a:rPr>
              <a:t>Qo</a:t>
            </a:r>
            <a:r>
              <a:rPr kumimoji="1" lang="en-US" altLang="zh-CN" sz="2400" b="1" baseline="-25000" dirty="0" smtClean="0">
                <a:solidFill>
                  <a:srgbClr val="FFFF00"/>
                </a:solidFill>
                <a:latin typeface="Times New Roman" pitchFamily="18" charset="0"/>
                <a:ea typeface="华文楷体" panose="02010600040101010101" pitchFamily="2" charset="-122"/>
              </a:rPr>
              <a:t>2</a:t>
            </a:r>
            <a:r>
              <a:rPr kumimoji="1" lang="en-US" altLang="zh-CN" sz="2400" b="1" dirty="0" smtClean="0">
                <a:solidFill>
                  <a:srgbClr val="FFFF00"/>
                </a:solidFill>
                <a:latin typeface="Times New Roman" pitchFamily="18" charset="0"/>
                <a:ea typeface="华文楷体" panose="02010600040101010101" pitchFamily="2" charset="-122"/>
              </a:rPr>
              <a:t>=(Qo</a:t>
            </a:r>
            <a:r>
              <a:rPr kumimoji="1" lang="en-US" altLang="zh-CN" sz="2400" b="1" baseline="-25000" dirty="0" smtClean="0">
                <a:solidFill>
                  <a:srgbClr val="FFFF00"/>
                </a:solidFill>
                <a:latin typeface="Times New Roman" pitchFamily="18" charset="0"/>
                <a:ea typeface="华文楷体" panose="02010600040101010101" pitchFamily="2" charset="-122"/>
              </a:rPr>
              <a:t>2</a:t>
            </a:r>
            <a:r>
              <a:rPr kumimoji="1" lang="en-US" altLang="zh-CN" sz="2400" b="1" dirty="0" smtClean="0">
                <a:solidFill>
                  <a:srgbClr val="FFFF00"/>
                </a:solidFill>
                <a:latin typeface="Times New Roman" pitchFamily="18" charset="0"/>
                <a:ea typeface="华文楷体" panose="02010600040101010101" pitchFamily="2" charset="-122"/>
              </a:rPr>
              <a:t>)</a:t>
            </a:r>
            <a:r>
              <a:rPr kumimoji="1" lang="en-US" altLang="zh-CN" sz="2400" b="1" baseline="-25000" dirty="0" smtClean="0">
                <a:solidFill>
                  <a:srgbClr val="FFFF00"/>
                </a:solidFill>
                <a:latin typeface="Times New Roman" pitchFamily="18" charset="0"/>
                <a:ea typeface="华文楷体" panose="02010600040101010101" pitchFamily="2" charset="-122"/>
              </a:rPr>
              <a:t>m</a:t>
            </a:r>
            <a:endParaRPr kumimoji="1" lang="zh-CN" altLang="en-US" sz="2400" b="1" baseline="-25000" dirty="0">
              <a:solidFill>
                <a:srgbClr val="FFFF00"/>
              </a:solidFill>
              <a:latin typeface="Times New Roman" pitchFamily="18" charset="0"/>
              <a:ea typeface="华文楷体" panose="02010600040101010101" pitchFamily="2" charset="-122"/>
            </a:endParaRPr>
          </a:p>
        </p:txBody>
      </p:sp>
      <p:graphicFrame>
        <p:nvGraphicFramePr>
          <p:cNvPr id="7" name="对象 6"/>
          <p:cNvGraphicFramePr>
            <a:graphicFrameLocks noChangeAspect="1"/>
          </p:cNvGraphicFramePr>
          <p:nvPr/>
        </p:nvGraphicFramePr>
        <p:xfrm>
          <a:off x="5209941" y="2348175"/>
          <a:ext cx="3632124" cy="1042725"/>
        </p:xfrm>
        <a:graphic>
          <a:graphicData uri="http://schemas.openxmlformats.org/presentationml/2006/ole">
            <mc:AlternateContent xmlns:mc="http://schemas.openxmlformats.org/markup-compatibility/2006">
              <mc:Choice xmlns:v="urn:schemas-microsoft-com:vml" Requires="v">
                <p:oleObj spid="_x0000_s122893" name="公式" r:id="rId3" imgW="33528000" imgH="10668000" progId="Equation.3">
                  <p:embed/>
                </p:oleObj>
              </mc:Choice>
              <mc:Fallback>
                <p:oleObj name="公式" r:id="rId3" imgW="33528000" imgH="10668000" progId="Equation.3">
                  <p:embed/>
                  <p:pic>
                    <p:nvPicPr>
                      <p:cNvPr id="0" name="图片 122892"/>
                      <p:cNvPicPr/>
                      <p:nvPr/>
                    </p:nvPicPr>
                    <p:blipFill>
                      <a:blip r:embed="rId4"/>
                      <a:stretch>
                        <a:fillRect/>
                      </a:stretch>
                    </p:blipFill>
                    <p:spPr>
                      <a:xfrm>
                        <a:off x="5209941" y="2348175"/>
                        <a:ext cx="3632124" cy="1042725"/>
                      </a:xfrm>
                      <a:prstGeom prst="rect">
                        <a:avLst/>
                      </a:prstGeom>
                      <a:solidFill>
                        <a:srgbClr val="FFFF00"/>
                      </a:solidFill>
                    </p:spPr>
                  </p:pic>
                </p:oleObj>
              </mc:Fallback>
            </mc:AlternateContent>
          </a:graphicData>
        </a:graphic>
      </p:graphicFrame>
      <p:sp>
        <p:nvSpPr>
          <p:cNvPr id="8" name="Rectangle 5"/>
          <p:cNvSpPr>
            <a:spLocks noChangeArrowheads="1"/>
          </p:cNvSpPr>
          <p:nvPr/>
        </p:nvSpPr>
        <p:spPr bwMode="auto">
          <a:xfrm>
            <a:off x="4717781" y="1279757"/>
            <a:ext cx="471691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lnSpc>
                <a:spcPct val="110000"/>
              </a:lnSpc>
              <a:spcBef>
                <a:spcPct val="20000"/>
              </a:spcBef>
              <a:buClr>
                <a:schemeClr val="tx2"/>
              </a:buClr>
              <a:buFont typeface="Wingdings" pitchFamily="2" charset="2"/>
              <a:buNone/>
            </a:pPr>
            <a:r>
              <a:rPr kumimoji="1" lang="en-US" altLang="zh-CN" sz="2400" b="1" dirty="0" smtClean="0">
                <a:solidFill>
                  <a:srgbClr val="FFFF00"/>
                </a:solidFill>
                <a:latin typeface="Times New Roman" pitchFamily="18" charset="0"/>
                <a:ea typeface="华文楷体" panose="02010600040101010101" pitchFamily="2" charset="-122"/>
              </a:rPr>
              <a:t>2</a:t>
            </a:r>
            <a:r>
              <a:rPr kumimoji="1" lang="zh-CN" altLang="en-US" sz="2400" b="1" dirty="0" smtClean="0">
                <a:solidFill>
                  <a:srgbClr val="FFFF00"/>
                </a:solidFill>
                <a:latin typeface="Times New Roman" pitchFamily="18" charset="0"/>
                <a:ea typeface="华文楷体" panose="02010600040101010101" pitchFamily="2" charset="-122"/>
              </a:rPr>
              <a:t>、当</a:t>
            </a:r>
            <a:r>
              <a:rPr kumimoji="1" lang="en-US" altLang="zh-CN" sz="2400" b="1" dirty="0" smtClean="0">
                <a:solidFill>
                  <a:srgbClr val="FFFF00"/>
                </a:solidFill>
                <a:latin typeface="Times New Roman" pitchFamily="18" charset="0"/>
                <a:ea typeface="华文楷体" panose="02010600040101010101" pitchFamily="2" charset="-122"/>
              </a:rPr>
              <a:t>C</a:t>
            </a:r>
            <a:r>
              <a:rPr kumimoji="1" lang="en-US" altLang="zh-CN" sz="2400" b="1" baseline="-25000" dirty="0" smtClean="0">
                <a:solidFill>
                  <a:srgbClr val="FFFF00"/>
                </a:solidFill>
                <a:latin typeface="Times New Roman" pitchFamily="18" charset="0"/>
                <a:ea typeface="华文楷体" panose="02010600040101010101" pitchFamily="2" charset="-122"/>
              </a:rPr>
              <a:t>L</a:t>
            </a:r>
            <a:r>
              <a:rPr kumimoji="1" lang="en-US" altLang="zh-CN" sz="2400" b="1" dirty="0" smtClean="0">
                <a:solidFill>
                  <a:srgbClr val="FFFF00"/>
                </a:solidFill>
                <a:latin typeface="Times New Roman" pitchFamily="18" charset="0"/>
                <a:ea typeface="华文楷体" panose="02010600040101010101" pitchFamily="2" charset="-122"/>
              </a:rPr>
              <a:t>&lt;</a:t>
            </a:r>
            <a:r>
              <a:rPr kumimoji="1" lang="en-US" altLang="zh-CN" sz="2400" b="1" dirty="0" err="1" smtClean="0">
                <a:solidFill>
                  <a:srgbClr val="FFFF00"/>
                </a:solidFill>
                <a:latin typeface="Times New Roman" pitchFamily="18" charset="0"/>
                <a:ea typeface="华文楷体" panose="02010600040101010101" pitchFamily="2" charset="-122"/>
              </a:rPr>
              <a:t>C</a:t>
            </a:r>
            <a:r>
              <a:rPr kumimoji="1" lang="en-US" altLang="zh-CN" sz="2400" b="1" baseline="-25000" dirty="0" err="1" smtClean="0">
                <a:solidFill>
                  <a:srgbClr val="FFFF00"/>
                </a:solidFill>
                <a:latin typeface="Times New Roman" pitchFamily="18" charset="0"/>
                <a:ea typeface="华文楷体" panose="02010600040101010101" pitchFamily="2" charset="-122"/>
              </a:rPr>
              <a:t>cr</a:t>
            </a:r>
            <a:r>
              <a:rPr kumimoji="1" lang="zh-CN" altLang="en-US" sz="2400" b="1" dirty="0" smtClean="0">
                <a:solidFill>
                  <a:srgbClr val="FFFF00"/>
                </a:solidFill>
                <a:latin typeface="Times New Roman" pitchFamily="18" charset="0"/>
                <a:ea typeface="华文楷体" panose="02010600040101010101" pitchFamily="2" charset="-122"/>
              </a:rPr>
              <a:t>时，</a:t>
            </a:r>
            <a:endParaRPr kumimoji="1" lang="zh-CN" altLang="en-US" sz="2400" b="1" baseline="-25000" dirty="0">
              <a:solidFill>
                <a:srgbClr val="FFFF00"/>
              </a:solidFill>
              <a:latin typeface="Times New Roman" pitchFamily="18" charset="0"/>
              <a:ea typeface="华文楷体" panose="02010600040101010101" pitchFamily="2" charset="-122"/>
            </a:endParaRPr>
          </a:p>
        </p:txBody>
      </p:sp>
      <p:sp>
        <p:nvSpPr>
          <p:cNvPr id="9" name="Text Box 3"/>
          <p:cNvSpPr txBox="1">
            <a:spLocks noChangeArrowheads="1"/>
          </p:cNvSpPr>
          <p:nvPr/>
        </p:nvSpPr>
        <p:spPr bwMode="auto">
          <a:xfrm>
            <a:off x="1766603" y="4131107"/>
            <a:ext cx="7128792"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lnSpc>
                <a:spcPct val="150000"/>
              </a:lnSpc>
              <a:spcBef>
                <a:spcPct val="30000"/>
              </a:spcBef>
            </a:pPr>
            <a:r>
              <a:rPr kumimoji="1" lang="en-US" altLang="zh-CN" sz="2400" b="1" dirty="0" err="1" smtClean="0">
                <a:latin typeface="Times New Roman" pitchFamily="18" charset="0"/>
                <a:ea typeface="华文楷体" panose="02010600040101010101" pitchFamily="2" charset="-122"/>
                <a:sym typeface="Symbol" pitchFamily="18" charset="2"/>
              </a:rPr>
              <a:t>K</a:t>
            </a:r>
            <a:r>
              <a:rPr kumimoji="1" lang="en-US" altLang="zh-CN" sz="2400" b="1" baseline="-25000" dirty="0" err="1" smtClean="0">
                <a:latin typeface="Times New Roman" pitchFamily="18" charset="0"/>
                <a:ea typeface="华文楷体" panose="02010600040101010101" pitchFamily="2" charset="-122"/>
                <a:sym typeface="Symbol" pitchFamily="18" charset="2"/>
              </a:rPr>
              <a:t>o</a:t>
            </a:r>
            <a:r>
              <a:rPr kumimoji="1" lang="en-US" altLang="zh-CN" sz="2400" b="1" dirty="0" smtClean="0">
                <a:latin typeface="Times New Roman" pitchFamily="18" charset="0"/>
                <a:ea typeface="华文楷体" panose="02010600040101010101" pitchFamily="2" charset="-122"/>
                <a:sym typeface="Symbol" pitchFamily="18" charset="2"/>
              </a:rPr>
              <a:t>——</a:t>
            </a:r>
            <a:r>
              <a:rPr kumimoji="1" lang="zh-CN" altLang="en-US" sz="2400" b="1" dirty="0" smtClean="0">
                <a:latin typeface="Times New Roman" pitchFamily="18" charset="0"/>
                <a:ea typeface="华文楷体" panose="02010600040101010101" pitchFamily="2" charset="-122"/>
                <a:sym typeface="Symbol" pitchFamily="18" charset="2"/>
              </a:rPr>
              <a:t>亲和</a:t>
            </a:r>
            <a:r>
              <a:rPr kumimoji="1" lang="zh-CN" altLang="en-US" sz="2400" b="1" dirty="0">
                <a:latin typeface="Times New Roman" pitchFamily="18" charset="0"/>
                <a:ea typeface="华文楷体" panose="02010600040101010101" pitchFamily="2" charset="-122"/>
                <a:sym typeface="Symbol" pitchFamily="18" charset="2"/>
              </a:rPr>
              <a:t>常数，</a:t>
            </a:r>
            <a:r>
              <a:rPr kumimoji="1" lang="en-US" altLang="zh-CN" sz="2400" b="1" dirty="0">
                <a:latin typeface="Times New Roman" pitchFamily="18" charset="0"/>
                <a:ea typeface="华文楷体" panose="02010600040101010101" pitchFamily="2" charset="-122"/>
                <a:sym typeface="Symbol" pitchFamily="18" charset="2"/>
              </a:rPr>
              <a:t>g/L, </a:t>
            </a:r>
            <a:r>
              <a:rPr kumimoji="1" lang="en-US" altLang="zh-CN" sz="2400" b="1" dirty="0" err="1" smtClean="0">
                <a:latin typeface="Times New Roman" pitchFamily="18" charset="0"/>
                <a:ea typeface="华文楷体" panose="02010600040101010101" pitchFamily="2" charset="-122"/>
                <a:sym typeface="Symbol" pitchFamily="18" charset="2"/>
              </a:rPr>
              <a:t>mol</a:t>
            </a:r>
            <a:r>
              <a:rPr kumimoji="1" lang="en-US" altLang="zh-CN" sz="2400" b="1" dirty="0" smtClean="0">
                <a:latin typeface="Times New Roman" pitchFamily="18" charset="0"/>
                <a:ea typeface="华文楷体" panose="02010600040101010101" pitchFamily="2" charset="-122"/>
                <a:sym typeface="Symbol" pitchFamily="18" charset="2"/>
              </a:rPr>
              <a:t>/L; </a:t>
            </a:r>
            <a:r>
              <a:rPr kumimoji="1" lang="en-US" altLang="zh-CN" sz="2400" b="1" dirty="0" err="1" smtClean="0">
                <a:latin typeface="Times New Roman" pitchFamily="18" charset="0"/>
                <a:ea typeface="华文楷体" panose="02010600040101010101" pitchFamily="2" charset="-122"/>
                <a:sym typeface="Symbol" pitchFamily="18" charset="2"/>
              </a:rPr>
              <a:t>K</a:t>
            </a:r>
            <a:r>
              <a:rPr kumimoji="1" lang="en-US" altLang="zh-CN" sz="2400" b="1" baseline="-25000" dirty="0" err="1" smtClean="0">
                <a:latin typeface="Times New Roman" pitchFamily="18" charset="0"/>
                <a:ea typeface="华文楷体" panose="02010600040101010101" pitchFamily="2" charset="-122"/>
                <a:sym typeface="Symbol" pitchFamily="18" charset="2"/>
              </a:rPr>
              <a:t>o</a:t>
            </a:r>
            <a:r>
              <a:rPr kumimoji="1" lang="zh-CN" altLang="en-US" sz="2400" b="1" dirty="0">
                <a:latin typeface="Times New Roman" pitchFamily="18" charset="0"/>
                <a:ea typeface="华文楷体" panose="02010600040101010101" pitchFamily="2" charset="-122"/>
                <a:sym typeface="Symbol" pitchFamily="18" charset="2"/>
              </a:rPr>
              <a:t>越</a:t>
            </a:r>
            <a:r>
              <a:rPr kumimoji="1" lang="zh-CN" altLang="en-US" sz="2400" b="1" dirty="0" smtClean="0">
                <a:latin typeface="Times New Roman" pitchFamily="18" charset="0"/>
                <a:ea typeface="华文楷体" panose="02010600040101010101" pitchFamily="2" charset="-122"/>
                <a:sym typeface="Symbol" pitchFamily="18" charset="2"/>
              </a:rPr>
              <a:t>大，亲和力越小。</a:t>
            </a:r>
            <a:endParaRPr kumimoji="1" lang="en-US" altLang="zh-CN" sz="2400" b="1" dirty="0" smtClean="0">
              <a:latin typeface="Times New Roman" pitchFamily="18" charset="0"/>
              <a:ea typeface="华文楷体" panose="02010600040101010101" pitchFamily="2" charset="-122"/>
              <a:sym typeface="Symbol" pitchFamily="18" charset="2"/>
            </a:endParaRPr>
          </a:p>
          <a:p>
            <a:pPr eaLnBrk="1" hangingPunct="1">
              <a:lnSpc>
                <a:spcPct val="150000"/>
              </a:lnSpc>
              <a:spcBef>
                <a:spcPct val="30000"/>
              </a:spcBef>
            </a:pPr>
            <a:r>
              <a:rPr kumimoji="1" lang="zh-CN" altLang="en-US" sz="2400" b="1" dirty="0" smtClean="0">
                <a:solidFill>
                  <a:srgbClr val="FFFF00"/>
                </a:solidFill>
                <a:latin typeface="Times New Roman" pitchFamily="18" charset="0"/>
                <a:ea typeface="华文楷体" panose="02010600040101010101" pitchFamily="2" charset="-122"/>
                <a:sym typeface="Symbol" pitchFamily="18" charset="2"/>
              </a:rPr>
              <a:t>将血红蛋白转入微生物，</a:t>
            </a:r>
            <a:r>
              <a:rPr kumimoji="1" lang="en-US" altLang="zh-CN" sz="2400" b="1" dirty="0">
                <a:solidFill>
                  <a:srgbClr val="FFFF00"/>
                </a:solidFill>
                <a:latin typeface="Times New Roman" pitchFamily="18" charset="0"/>
                <a:ea typeface="华文楷体" panose="02010600040101010101" pitchFamily="2" charset="-122"/>
                <a:sym typeface="Symbol" pitchFamily="18" charset="2"/>
              </a:rPr>
              <a:t> </a:t>
            </a:r>
            <a:r>
              <a:rPr kumimoji="1" lang="en-US" altLang="zh-CN" sz="2400" b="1" dirty="0" err="1" smtClean="0">
                <a:solidFill>
                  <a:srgbClr val="FFFF00"/>
                </a:solidFill>
                <a:latin typeface="Times New Roman" pitchFamily="18" charset="0"/>
                <a:ea typeface="华文楷体" panose="02010600040101010101" pitchFamily="2" charset="-122"/>
                <a:sym typeface="Symbol" pitchFamily="18" charset="2"/>
              </a:rPr>
              <a:t>K</a:t>
            </a:r>
            <a:r>
              <a:rPr kumimoji="1" lang="en-US" altLang="zh-CN" sz="2400" b="1" baseline="-25000" dirty="0" err="1" smtClean="0">
                <a:solidFill>
                  <a:srgbClr val="FFFF00"/>
                </a:solidFill>
                <a:latin typeface="Times New Roman" pitchFamily="18" charset="0"/>
                <a:ea typeface="华文楷体" panose="02010600040101010101" pitchFamily="2" charset="-122"/>
                <a:sym typeface="Symbol" pitchFamily="18" charset="2"/>
              </a:rPr>
              <a:t>o</a:t>
            </a:r>
            <a:r>
              <a:rPr kumimoji="1" lang="zh-CN" altLang="en-US" sz="2400" b="1" dirty="0" smtClean="0">
                <a:solidFill>
                  <a:srgbClr val="FFFF00"/>
                </a:solidFill>
                <a:latin typeface="Times New Roman" pitchFamily="18" charset="0"/>
                <a:ea typeface="华文楷体" panose="02010600040101010101" pitchFamily="2" charset="-122"/>
                <a:sym typeface="Symbol" pitchFamily="18" charset="2"/>
              </a:rPr>
              <a:t>变化？</a:t>
            </a:r>
            <a:endParaRPr kumimoji="1" lang="en-US" altLang="zh-CN" sz="2400" b="1" dirty="0">
              <a:solidFill>
                <a:srgbClr val="FFFF00"/>
              </a:solidFill>
              <a:latin typeface="Times New Roman" pitchFamily="18" charset="0"/>
              <a:ea typeface="华文楷体" panose="02010600040101010101" pitchFamily="2" charset="-122"/>
              <a:sym typeface="Symbol" pitchFamily="18" charset="2"/>
            </a:endParaRPr>
          </a:p>
        </p:txBody>
      </p:sp>
      <p:pic>
        <p:nvPicPr>
          <p:cNvPr id="4" name="图片 3"/>
          <p:cNvPicPr>
            <a:picLocks noChangeAspect="1"/>
          </p:cNvPicPr>
          <p:nvPr/>
        </p:nvPicPr>
        <p:blipFill>
          <a:blip r:embed="rId5"/>
          <a:stretch>
            <a:fillRect/>
          </a:stretch>
        </p:blipFill>
        <p:spPr>
          <a:xfrm>
            <a:off x="750522" y="491901"/>
            <a:ext cx="7934518" cy="5950889"/>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0210"/>
                                        </p:tgtEl>
                                        <p:attrNameLst>
                                          <p:attrName>style.visibility</p:attrName>
                                        </p:attrNameLst>
                                      </p:cBhvr>
                                      <p:to>
                                        <p:strVal val="visible"/>
                                      </p:to>
                                    </p:set>
                                    <p:anim calcmode="lin" valueType="num">
                                      <p:cBhvr>
                                        <p:cTn id="7" dur="500" fill="hold"/>
                                        <p:tgtEl>
                                          <p:spTgt spid="350210"/>
                                        </p:tgtEl>
                                        <p:attrNameLst>
                                          <p:attrName>ppt_w</p:attrName>
                                        </p:attrNameLst>
                                      </p:cBhvr>
                                      <p:tavLst>
                                        <p:tav tm="0">
                                          <p:val>
                                            <p:fltVal val="0"/>
                                          </p:val>
                                        </p:tav>
                                        <p:tav tm="100000">
                                          <p:val>
                                            <p:strVal val="#ppt_w"/>
                                          </p:val>
                                        </p:tav>
                                      </p:tavLst>
                                    </p:anim>
                                    <p:anim calcmode="lin" valueType="num">
                                      <p:cBhvr>
                                        <p:cTn id="8" dur="500" fill="hold"/>
                                        <p:tgtEl>
                                          <p:spTgt spid="350210"/>
                                        </p:tgtEl>
                                        <p:attrNameLst>
                                          <p:attrName>ppt_h</p:attrName>
                                        </p:attrNameLst>
                                      </p:cBhvr>
                                      <p:tavLst>
                                        <p:tav tm="0">
                                          <p:val>
                                            <p:fltVal val="0"/>
                                          </p:val>
                                        </p:tav>
                                        <p:tav tm="100000">
                                          <p:val>
                                            <p:strVal val="#ppt_h"/>
                                          </p:val>
                                        </p:tav>
                                      </p:tavLst>
                                    </p:anim>
                                    <p:animEffect transition="in" filter="fade">
                                      <p:cBhvr>
                                        <p:cTn id="9" dur="500"/>
                                        <p:tgtEl>
                                          <p:spTgt spid="3502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50210"/>
                                        </p:tgtEl>
                                        <p:attrNameLst>
                                          <p:attrName>ppt_w</p:attrName>
                                        </p:attrNameLst>
                                      </p:cBhvr>
                                      <p:tavLst>
                                        <p:tav tm="0">
                                          <p:val>
                                            <p:strVal val="ppt_w"/>
                                          </p:val>
                                        </p:tav>
                                        <p:tav tm="100000">
                                          <p:val>
                                            <p:fltVal val="0"/>
                                          </p:val>
                                        </p:tav>
                                      </p:tavLst>
                                    </p:anim>
                                    <p:anim calcmode="lin" valueType="num">
                                      <p:cBhvr>
                                        <p:cTn id="14" dur="500"/>
                                        <p:tgtEl>
                                          <p:spTgt spid="350210"/>
                                        </p:tgtEl>
                                        <p:attrNameLst>
                                          <p:attrName>ppt_h</p:attrName>
                                        </p:attrNameLst>
                                      </p:cBhvr>
                                      <p:tavLst>
                                        <p:tav tm="0">
                                          <p:val>
                                            <p:strVal val="ppt_h"/>
                                          </p:val>
                                        </p:tav>
                                        <p:tav tm="100000">
                                          <p:val>
                                            <p:fltVal val="0"/>
                                          </p:val>
                                        </p:tav>
                                      </p:tavLst>
                                    </p:anim>
                                    <p:animEffect transition="out" filter="fade">
                                      <p:cBhvr>
                                        <p:cTn id="15" dur="500"/>
                                        <p:tgtEl>
                                          <p:spTgt spid="350210"/>
                                        </p:tgtEl>
                                      </p:cBhvr>
                                    </p:animEffect>
                                    <p:set>
                                      <p:cBhvr>
                                        <p:cTn id="16" dur="1" fill="hold">
                                          <p:stCondLst>
                                            <p:cond delay="499"/>
                                          </p:stCondLst>
                                        </p:cTn>
                                        <p:tgtEl>
                                          <p:spTgt spid="3502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6" presetClass="path" presetSubtype="0" accel="50000" decel="50000" fill="hold" nodeType="withEffect">
                                  <p:stCondLst>
                                    <p:cond delay="0"/>
                                  </p:stCondLst>
                                  <p:childTnLst>
                                    <p:animMotion origin="layout" path="M 3.88889E-6 4.44444E-6 L -0.3507 -0.2051 " pathEditMode="relative" rAng="0" ptsTypes="AA">
                                      <p:cBhvr>
                                        <p:cTn id="23" dur="1000" fill="hold"/>
                                        <p:tgtEl>
                                          <p:spTgt spid="3"/>
                                        </p:tgtEl>
                                        <p:attrNameLst>
                                          <p:attrName>ppt_x</p:attrName>
                                          <p:attrName>ppt_y</p:attrName>
                                        </p:attrNameLst>
                                      </p:cBhvr>
                                      <p:rCtr x="-17535" y="-10255"/>
                                    </p:animMotion>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ext Box 2"/>
          <p:cNvSpPr txBox="1">
            <a:spLocks noChangeArrowheads="1"/>
          </p:cNvSpPr>
          <p:nvPr/>
        </p:nvSpPr>
        <p:spPr bwMode="auto">
          <a:xfrm>
            <a:off x="1187450" y="765175"/>
            <a:ext cx="426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kumimoji="1" lang="zh-CN" altLang="en-US" sz="3200" b="1">
                <a:ea typeface="华文楷体" panose="02010600040101010101" pitchFamily="2" charset="-122"/>
              </a:rPr>
              <a:t>二、氧的溶解性</a:t>
            </a:r>
            <a:endParaRPr kumimoji="1" lang="zh-CN" altLang="en-US" sz="3200" b="1">
              <a:ea typeface="华文楷体" panose="02010600040101010101" pitchFamily="2" charset="-122"/>
            </a:endParaRPr>
          </a:p>
        </p:txBody>
      </p:sp>
      <p:sp>
        <p:nvSpPr>
          <p:cNvPr id="15364" name="文本框 2"/>
          <p:cNvSpPr txBox="1">
            <a:spLocks noChangeArrowheads="1"/>
          </p:cNvSpPr>
          <p:nvPr/>
        </p:nvSpPr>
        <p:spPr bwMode="auto">
          <a:xfrm>
            <a:off x="1835150" y="2565400"/>
            <a:ext cx="6072188" cy="584200"/>
          </a:xfrm>
          <a:prstGeom prst="rect">
            <a:avLst/>
          </a:prstGeom>
          <a:noFill/>
          <a:ln w="9525">
            <a:noFill/>
            <a:miter lim="800000"/>
          </a:ln>
        </p:spPr>
        <p:txBody>
          <a:bodyPr>
            <a:spAutoFit/>
          </a:bodyPr>
          <a:lstStyle/>
          <a:p>
            <a:pPr eaLnBrk="1" hangingPunct="1">
              <a:defRPr/>
            </a:pPr>
            <a:r>
              <a:rPr kumimoji="1" lang="zh-CN" altLang="en-US" sz="3200" b="1" spc="300" dirty="0">
                <a:solidFill>
                  <a:srgbClr val="FFFF00"/>
                </a:solidFill>
                <a:ea typeface="华文楷体" panose="02010600040101010101" pitchFamily="2" charset="-122"/>
              </a:rPr>
              <a:t>哪些因素会影响氧的溶解性？</a:t>
            </a:r>
            <a:endParaRPr kumimoji="1" lang="en-US" altLang="zh-CN" sz="3200" b="1" spc="300" dirty="0">
              <a:solidFill>
                <a:srgbClr val="FFFF00"/>
              </a:solidFill>
              <a:ea typeface="华文楷体" panose="02010600040101010101" pitchFamily="2" charset="-122"/>
            </a:endParaRPr>
          </a:p>
        </p:txBody>
      </p:sp>
      <p:sp>
        <p:nvSpPr>
          <p:cNvPr id="4" name="TextBox 3"/>
          <p:cNvSpPr txBox="1">
            <a:spLocks noChangeArrowheads="1"/>
          </p:cNvSpPr>
          <p:nvPr/>
        </p:nvSpPr>
        <p:spPr bwMode="auto">
          <a:xfrm>
            <a:off x="1258888" y="1773238"/>
            <a:ext cx="6553200"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200000"/>
              </a:lnSpc>
            </a:pPr>
            <a:r>
              <a:rPr lang="en-US" altLang="zh-CN" sz="2800" b="1">
                <a:ea typeface="华文楷体" panose="02010600040101010101" pitchFamily="2" charset="-122"/>
              </a:rPr>
              <a:t>1</a:t>
            </a:r>
            <a:r>
              <a:rPr lang="zh-CN" altLang="en-US" sz="2800" b="1">
                <a:ea typeface="华文楷体" panose="02010600040101010101" pitchFamily="2" charset="-122"/>
              </a:rPr>
              <a:t>、温度</a:t>
            </a:r>
            <a:endParaRPr lang="en-US" altLang="zh-CN" sz="2800" b="1">
              <a:ea typeface="华文楷体" panose="02010600040101010101" pitchFamily="2" charset="-122"/>
            </a:endParaRPr>
          </a:p>
          <a:p>
            <a:pPr>
              <a:lnSpc>
                <a:spcPct val="200000"/>
              </a:lnSpc>
            </a:pPr>
            <a:r>
              <a:rPr lang="en-US" altLang="zh-CN" sz="2800" b="1">
                <a:ea typeface="华文楷体" panose="02010600040101010101" pitchFamily="2" charset="-122"/>
                <a:hlinkClick r:id="rId1" action="ppaction://hlinksldjump"/>
              </a:rPr>
              <a:t>2</a:t>
            </a:r>
            <a:r>
              <a:rPr lang="zh-CN" altLang="en-US" sz="2800" b="1">
                <a:ea typeface="华文楷体" panose="02010600040101010101" pitchFamily="2" charset="-122"/>
                <a:hlinkClick r:id="rId1" action="ppaction://hlinksldjump"/>
              </a:rPr>
              <a:t>、氧分压    </a:t>
            </a:r>
            <a:endParaRPr lang="en-US" altLang="zh-CN" sz="2800" b="1">
              <a:ea typeface="华文楷体" panose="02010600040101010101" pitchFamily="2" charset="-122"/>
            </a:endParaRPr>
          </a:p>
          <a:p>
            <a:pPr>
              <a:lnSpc>
                <a:spcPct val="200000"/>
              </a:lnSpc>
            </a:pPr>
            <a:r>
              <a:rPr lang="en-US" altLang="zh-CN" sz="2800" b="1">
                <a:ea typeface="华文楷体" panose="02010600040101010101" pitchFamily="2" charset="-122"/>
              </a:rPr>
              <a:t>3</a:t>
            </a:r>
            <a:r>
              <a:rPr lang="zh-CN" altLang="en-US" sz="2800" b="1">
                <a:ea typeface="华文楷体" panose="02010600040101010101" pitchFamily="2" charset="-122"/>
              </a:rPr>
              <a:t>、溶液的性质</a:t>
            </a:r>
            <a:endParaRPr lang="zh-CN" altLang="en-US" sz="2800" b="1">
              <a:ea typeface="华文楷体" panose="02010600040101010101" pitchFamily="2" charset="-122"/>
            </a:endParaRPr>
          </a:p>
        </p:txBody>
      </p:sp>
      <p:sp>
        <p:nvSpPr>
          <p:cNvPr id="6" name="右箭头 5">
            <a:hlinkClick r:id="rId2" action="ppaction://hlinksldjump"/>
          </p:cNvPr>
          <p:cNvSpPr/>
          <p:nvPr/>
        </p:nvSpPr>
        <p:spPr>
          <a:xfrm>
            <a:off x="7929586" y="6215082"/>
            <a:ext cx="857256" cy="428628"/>
          </a:xfrm>
          <a:prstGeom prst="rightArrow">
            <a:avLst/>
          </a:prstGeom>
          <a:solidFill>
            <a:srgbClr val="FF0000"/>
          </a:solidFill>
          <a:ln w="8572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53282"/>
                                        </p:tgtEl>
                                        <p:attrNameLst>
                                          <p:attrName>style.visibility</p:attrName>
                                        </p:attrNameLst>
                                      </p:cBhvr>
                                      <p:to>
                                        <p:strVal val="visible"/>
                                      </p:to>
                                    </p:set>
                                    <p:anim to="" calcmode="lin" valueType="num">
                                      <p:cBhvr>
                                        <p:cTn id="7" dur="1" fill="hold"/>
                                        <p:tgtEl>
                                          <p:spTgt spid="353282"/>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364"/>
                                        </p:tgtEl>
                                        <p:attrNameLst>
                                          <p:attrName>style.visibility</p:attrName>
                                        </p:attrNameLst>
                                      </p:cBhvr>
                                      <p:to>
                                        <p:strVal val="visible"/>
                                      </p:to>
                                    </p:set>
                                    <p:anim calcmode="lin" valueType="num">
                                      <p:cBhvr additive="base">
                                        <p:cTn id="12" dur="500" fill="hold"/>
                                        <p:tgtEl>
                                          <p:spTgt spid="15364"/>
                                        </p:tgtEl>
                                        <p:attrNameLst>
                                          <p:attrName>ppt_x</p:attrName>
                                        </p:attrNameLst>
                                      </p:cBhvr>
                                      <p:tavLst>
                                        <p:tav tm="0">
                                          <p:val>
                                            <p:strVal val="#ppt_x"/>
                                          </p:val>
                                        </p:tav>
                                        <p:tav tm="100000">
                                          <p:val>
                                            <p:strVal val="#ppt_x"/>
                                          </p:val>
                                        </p:tav>
                                      </p:tavLst>
                                    </p:anim>
                                    <p:anim calcmode="lin" valueType="num">
                                      <p:cBhvr additive="base">
                                        <p:cTn id="13"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1" nodeType="clickEffect">
                                  <p:stCondLst>
                                    <p:cond delay="0"/>
                                  </p:stCondLst>
                                  <p:childTnLst>
                                    <p:animEffect transition="out" filter="randombar(horizontal)">
                                      <p:cBhvr>
                                        <p:cTn id="17" dur="500"/>
                                        <p:tgtEl>
                                          <p:spTgt spid="15364"/>
                                        </p:tgtEl>
                                      </p:cBhvr>
                                    </p:animEffect>
                                    <p:set>
                                      <p:cBhvr>
                                        <p:cTn id="18" dur="1" fill="hold">
                                          <p:stCondLst>
                                            <p:cond delay="499"/>
                                          </p:stCondLst>
                                        </p:cTn>
                                        <p:tgtEl>
                                          <p:spTgt spid="15364"/>
                                        </p:tgtEl>
                                        <p:attrNameLst>
                                          <p:attrName>style.visibility</p:attrName>
                                        </p:attrNameLst>
                                      </p:cBhvr>
                                      <p:to>
                                        <p:strVal val="hidden"/>
                                      </p:to>
                                    </p:set>
                                  </p:childTnLst>
                                </p:cTn>
                              </p:par>
                            </p:childTnLst>
                          </p:cTn>
                        </p:par>
                        <p:par>
                          <p:cTn id="19" fill="hold">
                            <p:stCondLst>
                              <p:cond delay="500"/>
                            </p:stCondLst>
                            <p:childTnLst>
                              <p:par>
                                <p:cTn id="20" presetID="24"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utoUpdateAnimBg="0"/>
      <p:bldP spid="15364" grpId="0"/>
      <p:bldP spid="15364" grpId="1"/>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Text Box 3"/>
          <p:cNvSpPr txBox="1">
            <a:spLocks noChangeArrowheads="1"/>
          </p:cNvSpPr>
          <p:nvPr/>
        </p:nvSpPr>
        <p:spPr bwMode="auto">
          <a:xfrm>
            <a:off x="857250" y="1071563"/>
            <a:ext cx="7415213" cy="1412875"/>
          </a:xfrm>
          <a:prstGeom prst="rect">
            <a:avLst/>
          </a:prstGeom>
          <a:noFill/>
          <a:ln w="38100" cap="sq">
            <a:noFill/>
            <a:miter lim="800000"/>
            <a:headEnd type="none" w="sm" len="sm"/>
            <a:tailEnd type="none" w="sm" len="sm"/>
          </a:ln>
        </p:spPr>
        <p:txBody>
          <a:bodyPr>
            <a:spAutoFit/>
          </a:bodyPr>
          <a:lstStyle/>
          <a:p>
            <a:pPr eaLnBrk="1" hangingPunct="1">
              <a:lnSpc>
                <a:spcPct val="150000"/>
              </a:lnSpc>
              <a:defRPr/>
            </a:pPr>
            <a:r>
              <a:rPr kumimoji="1" lang="zh-CN" altLang="en-US" sz="3200" b="1" spc="300" dirty="0">
                <a:solidFill>
                  <a:srgbClr val="FFFF00"/>
                </a:solidFill>
                <a:latin typeface="Times New Roman" pitchFamily="18" charset="0"/>
                <a:ea typeface="华文楷体" panose="02010600040101010101" pitchFamily="2" charset="-122"/>
              </a:rPr>
              <a:t>亨利定律</a:t>
            </a:r>
            <a:r>
              <a:rPr kumimoji="1" lang="en-US" altLang="zh-CN" sz="2800" b="1" dirty="0">
                <a:solidFill>
                  <a:srgbClr val="FFFFFF"/>
                </a:solidFill>
                <a:latin typeface="Times New Roman" pitchFamily="18" charset="0"/>
                <a:ea typeface="华文楷体" panose="02010600040101010101" pitchFamily="2" charset="-122"/>
              </a:rPr>
              <a:t>——</a:t>
            </a:r>
            <a:r>
              <a:rPr kumimoji="1" lang="zh-CN" altLang="en-US" sz="2800" b="1" dirty="0">
                <a:solidFill>
                  <a:srgbClr val="FFFFFF"/>
                </a:solidFill>
                <a:latin typeface="Times New Roman" pitchFamily="18" charset="0"/>
                <a:ea typeface="华文楷体" panose="02010600040101010101" pitchFamily="2" charset="-122"/>
              </a:rPr>
              <a:t>与溶解浓度达到平衡的气体分压与该气体被溶解的分子分数成正比。即：</a:t>
            </a:r>
            <a:endParaRPr kumimoji="1" lang="zh-CN" altLang="en-US" sz="2800" b="1" dirty="0">
              <a:solidFill>
                <a:srgbClr val="FFFFFF"/>
              </a:solidFill>
              <a:latin typeface="Times New Roman" pitchFamily="18" charset="0"/>
              <a:ea typeface="华文楷体" panose="02010600040101010101" pitchFamily="2" charset="-122"/>
            </a:endParaRPr>
          </a:p>
        </p:txBody>
      </p:sp>
      <p:graphicFrame>
        <p:nvGraphicFramePr>
          <p:cNvPr id="355332" name="Object 4"/>
          <p:cNvGraphicFramePr>
            <a:graphicFrameLocks noChangeAspect="1"/>
          </p:cNvGraphicFramePr>
          <p:nvPr/>
        </p:nvGraphicFramePr>
        <p:xfrm>
          <a:off x="3071813" y="3143250"/>
          <a:ext cx="2882900" cy="1214438"/>
        </p:xfrm>
        <a:graphic>
          <a:graphicData uri="http://schemas.openxmlformats.org/presentationml/2006/ole">
            <mc:AlternateContent xmlns:mc="http://schemas.openxmlformats.org/markup-compatibility/2006">
              <mc:Choice xmlns:v="urn:schemas-microsoft-com:vml" Requires="v">
                <p:oleObj spid="_x0000_s94230" name="公式" r:id="rId1" imgW="520700" imgH="139700" progId="Equation.3">
                  <p:embed/>
                </p:oleObj>
              </mc:Choice>
              <mc:Fallback>
                <p:oleObj name="公式" r:id="rId1" imgW="520700" imgH="1397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3143250"/>
                        <a:ext cx="2882900" cy="12144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5333" name="Text Box 5"/>
          <p:cNvSpPr txBox="1">
            <a:spLocks noChangeArrowheads="1"/>
          </p:cNvSpPr>
          <p:nvPr/>
        </p:nvSpPr>
        <p:spPr bwMode="auto">
          <a:xfrm>
            <a:off x="1000125" y="4929188"/>
            <a:ext cx="7597775" cy="461962"/>
          </a:xfrm>
          <a:prstGeom prst="rect">
            <a:avLst/>
          </a:prstGeom>
          <a:noFill/>
          <a:ln w="12700" cap="sq">
            <a:noFill/>
            <a:miter lim="800000"/>
            <a:headEnd type="none" w="sm" len="sm"/>
            <a:tailEnd type="none" w="sm" len="sm"/>
          </a:ln>
        </p:spPr>
        <p:txBody>
          <a:bodyPr>
            <a:spAutoFit/>
          </a:bodyPr>
          <a:lstStyle/>
          <a:p>
            <a:pPr algn="ctr" eaLnBrk="1" hangingPunct="1">
              <a:defRPr/>
            </a:pPr>
            <a:r>
              <a:rPr kumimoji="1" lang="en-US" altLang="zh-CN" sz="2400" b="1" spc="300" dirty="0">
                <a:ea typeface="华文楷体" panose="02010600040101010101" pitchFamily="2" charset="-122"/>
              </a:rPr>
              <a:t>H—</a:t>
            </a:r>
            <a:r>
              <a:rPr kumimoji="1" lang="zh-CN" altLang="en-US" sz="2400" b="1" spc="300" dirty="0">
                <a:ea typeface="华文楷体" panose="02010600040101010101" pitchFamily="2" charset="-122"/>
              </a:rPr>
              <a:t>亨利常数，表示气体溶解于液体的难易程度。</a:t>
            </a:r>
            <a:endParaRPr kumimoji="1" lang="zh-CN" altLang="en-US" sz="2400" b="1" spc="300" dirty="0">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5331"/>
                                        </p:tgtEl>
                                        <p:attrNameLst>
                                          <p:attrName>style.visibility</p:attrName>
                                        </p:attrNameLst>
                                      </p:cBhvr>
                                      <p:to>
                                        <p:strVal val="visible"/>
                                      </p:to>
                                    </p:set>
                                    <p:anim calcmode="lin" valueType="num">
                                      <p:cBhvr additive="base">
                                        <p:cTn id="7" dur="500" fill="hold"/>
                                        <p:tgtEl>
                                          <p:spTgt spid="355331"/>
                                        </p:tgtEl>
                                        <p:attrNameLst>
                                          <p:attrName>ppt_x</p:attrName>
                                        </p:attrNameLst>
                                      </p:cBhvr>
                                      <p:tavLst>
                                        <p:tav tm="0">
                                          <p:val>
                                            <p:strVal val="0-#ppt_w/2"/>
                                          </p:val>
                                        </p:tav>
                                        <p:tav tm="100000">
                                          <p:val>
                                            <p:strVal val="#ppt_x"/>
                                          </p:val>
                                        </p:tav>
                                      </p:tavLst>
                                    </p:anim>
                                    <p:anim calcmode="lin" valueType="num">
                                      <p:cBhvr additive="base">
                                        <p:cTn id="8" dur="500" fill="hold"/>
                                        <p:tgtEl>
                                          <p:spTgt spid="3553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355332"/>
                                        </p:tgtEl>
                                        <p:attrNameLst>
                                          <p:attrName>style.visibility</p:attrName>
                                        </p:attrNameLst>
                                      </p:cBhvr>
                                      <p:to>
                                        <p:strVal val="visible"/>
                                      </p:to>
                                    </p:set>
                                    <p:anim calcmode="lin" valueType="num">
                                      <p:cBhvr additive="base">
                                        <p:cTn id="13" dur="500" fill="hold"/>
                                        <p:tgtEl>
                                          <p:spTgt spid="355332"/>
                                        </p:tgtEl>
                                        <p:attrNameLst>
                                          <p:attrName>ppt_x</p:attrName>
                                        </p:attrNameLst>
                                      </p:cBhvr>
                                      <p:tavLst>
                                        <p:tav tm="0">
                                          <p:val>
                                            <p:strVal val="1+#ppt_w/2"/>
                                          </p:val>
                                        </p:tav>
                                        <p:tav tm="100000">
                                          <p:val>
                                            <p:strVal val="#ppt_x"/>
                                          </p:val>
                                        </p:tav>
                                      </p:tavLst>
                                    </p:anim>
                                    <p:anim calcmode="lin" valueType="num">
                                      <p:cBhvr additive="base">
                                        <p:cTn id="14" dur="500" fill="hold"/>
                                        <p:tgtEl>
                                          <p:spTgt spid="3553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grpId="0" nodeType="clickEffect">
                                  <p:stCondLst>
                                    <p:cond delay="0"/>
                                  </p:stCondLst>
                                  <p:childTnLst>
                                    <p:set>
                                      <p:cBhvr>
                                        <p:cTn id="18" dur="1" fill="hold">
                                          <p:stCondLst>
                                            <p:cond delay="499"/>
                                          </p:stCondLst>
                                        </p:cTn>
                                        <p:tgtEl>
                                          <p:spTgt spid="355333"/>
                                        </p:tgtEl>
                                        <p:attrNameLst>
                                          <p:attrName>style.visibility</p:attrName>
                                        </p:attrNameLst>
                                      </p:cBhvr>
                                      <p:to>
                                        <p:strVal val="visible"/>
                                      </p:to>
                                    </p:set>
                                    <p:anim to="" calcmode="lin" valueType="num">
                                      <p:cBhvr>
                                        <p:cTn id="19" dur="1" fill="hold"/>
                                        <p:tgtEl>
                                          <p:spTgt spid="35533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p:bldP spid="355333"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ext Box 2"/>
          <p:cNvSpPr txBox="1">
            <a:spLocks noChangeArrowheads="1"/>
          </p:cNvSpPr>
          <p:nvPr/>
        </p:nvSpPr>
        <p:spPr bwMode="auto">
          <a:xfrm>
            <a:off x="179388" y="620713"/>
            <a:ext cx="8820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0000"/>
              </a:lnSpc>
            </a:pPr>
            <a:r>
              <a:rPr kumimoji="1" lang="en-US" altLang="zh-CN" sz="2400">
                <a:ea typeface="宋体" pitchFamily="2" charset="-122"/>
              </a:rPr>
              <a:t>       </a:t>
            </a:r>
            <a:r>
              <a:rPr kumimoji="1" lang="zh-CN" altLang="en-US" sz="2400" b="1">
                <a:ea typeface="华文楷体" panose="02010600040101010101" pitchFamily="2" charset="-122"/>
              </a:rPr>
              <a:t>当系统总压力＜</a:t>
            </a:r>
            <a:r>
              <a:rPr kumimoji="1" lang="en-US" altLang="zh-CN" sz="2400" b="1">
                <a:ea typeface="华文楷体" panose="02010600040101010101" pitchFamily="2" charset="-122"/>
              </a:rPr>
              <a:t>0.5MPa</a:t>
            </a:r>
            <a:r>
              <a:rPr kumimoji="1" lang="zh-CN" altLang="en-US" sz="2400" b="1">
                <a:ea typeface="华文楷体" panose="02010600040101010101" pitchFamily="2" charset="-122"/>
              </a:rPr>
              <a:t>时，氧的溶解度与氧分压成直线关系</a:t>
            </a:r>
            <a:endParaRPr kumimoji="1" lang="zh-CN" altLang="en-US" sz="2400" b="1">
              <a:solidFill>
                <a:srgbClr val="FFFF00"/>
              </a:solidFill>
              <a:ea typeface="华文楷体" panose="02010600040101010101" pitchFamily="2" charset="-122"/>
            </a:endParaRPr>
          </a:p>
        </p:txBody>
      </p:sp>
      <p:graphicFrame>
        <p:nvGraphicFramePr>
          <p:cNvPr id="356355" name="Object 3"/>
          <p:cNvGraphicFramePr>
            <a:graphicFrameLocks noChangeAspect="1"/>
          </p:cNvGraphicFramePr>
          <p:nvPr/>
        </p:nvGraphicFramePr>
        <p:xfrm>
          <a:off x="5003800" y="2133600"/>
          <a:ext cx="2232025" cy="1117600"/>
        </p:xfrm>
        <a:graphic>
          <a:graphicData uri="http://schemas.openxmlformats.org/presentationml/2006/ole">
            <mc:AlternateContent xmlns:mc="http://schemas.openxmlformats.org/markup-compatibility/2006">
              <mc:Choice xmlns:v="urn:schemas-microsoft-com:vml" Requires="v">
                <p:oleObj spid="_x0000_s95275" name="Equation" r:id="rId1" imgW="927100" imgH="393700" progId="Equation.3">
                  <p:embed/>
                </p:oleObj>
              </mc:Choice>
              <mc:Fallback>
                <p:oleObj name="Equation" r:id="rId1" imgW="927100" imgH="393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2133600"/>
                        <a:ext cx="2232025" cy="11176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38100">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6356" name="Object 4"/>
          <p:cNvGraphicFramePr>
            <a:graphicFrameLocks noChangeAspect="1"/>
          </p:cNvGraphicFramePr>
          <p:nvPr/>
        </p:nvGraphicFramePr>
        <p:xfrm>
          <a:off x="1187450" y="2205038"/>
          <a:ext cx="2647950" cy="882650"/>
        </p:xfrm>
        <a:graphic>
          <a:graphicData uri="http://schemas.openxmlformats.org/presentationml/2006/ole">
            <mc:AlternateContent xmlns:mc="http://schemas.openxmlformats.org/markup-compatibility/2006">
              <mc:Choice xmlns:v="urn:schemas-microsoft-com:vml" Requires="v">
                <p:oleObj spid="_x0000_s95276" name="Equation" r:id="rId3" imgW="889000" imgH="215900" progId="Equation.3">
                  <p:embed/>
                </p:oleObj>
              </mc:Choice>
              <mc:Fallback>
                <p:oleObj name="Equation" r:id="rId3" imgW="88900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205038"/>
                        <a:ext cx="2647950" cy="8826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6357" name="Text Box 5"/>
          <p:cNvSpPr txBox="1">
            <a:spLocks noChangeArrowheads="1"/>
          </p:cNvSpPr>
          <p:nvPr/>
        </p:nvSpPr>
        <p:spPr bwMode="auto">
          <a:xfrm>
            <a:off x="179388" y="4149725"/>
            <a:ext cx="8820150"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50000"/>
              </a:lnSpc>
            </a:pPr>
            <a:r>
              <a:rPr kumimoji="1" lang="zh-CN" altLang="en-US" sz="2400" b="1">
                <a:ea typeface="华文楷体" panose="02010600040101010101" pitchFamily="2" charset="-122"/>
              </a:rPr>
              <a:t>式中：</a:t>
            </a:r>
            <a:r>
              <a:rPr kumimoji="1" lang="en-US" altLang="zh-CN" sz="2400" b="1">
                <a:ea typeface="华文楷体" panose="02010600040101010101" pitchFamily="2" charset="-122"/>
              </a:rPr>
              <a:t>C</a:t>
            </a:r>
            <a:r>
              <a:rPr kumimoji="1" lang="en-US" altLang="zh-CN" sz="2400" b="1" baseline="30000">
                <a:ea typeface="华文楷体" panose="02010600040101010101" pitchFamily="2" charset="-122"/>
              </a:rPr>
              <a:t>*</a:t>
            </a:r>
            <a:r>
              <a:rPr kumimoji="1" lang="en-US" altLang="zh-CN" sz="2400" b="1">
                <a:ea typeface="华文楷体" panose="02010600040101010101" pitchFamily="2" charset="-122"/>
              </a:rPr>
              <a:t>——</a:t>
            </a:r>
            <a:r>
              <a:rPr kumimoji="1" lang="zh-CN" altLang="en-US" sz="2400" b="1">
                <a:ea typeface="华文楷体" panose="02010600040101010101" pitchFamily="2" charset="-122"/>
              </a:rPr>
              <a:t>与气相</a:t>
            </a:r>
            <a:r>
              <a:rPr kumimoji="1" lang="en-US" altLang="zh-CN" sz="2400" b="1">
                <a:ea typeface="华文楷体" panose="02010600040101010101" pitchFamily="2" charset="-122"/>
              </a:rPr>
              <a:t>P</a:t>
            </a:r>
            <a:r>
              <a:rPr kumimoji="1" lang="zh-CN" altLang="en-US" sz="2400" b="1">
                <a:ea typeface="华文楷体" panose="02010600040101010101" pitchFamily="2" charset="-122"/>
              </a:rPr>
              <a:t>达到平衡时溶液中的氧浓度，</a:t>
            </a:r>
            <a:r>
              <a:rPr kumimoji="1" lang="en-US" altLang="zh-CN" sz="2400" b="1">
                <a:ea typeface="华文楷体" panose="02010600040101010101" pitchFamily="2" charset="-122"/>
              </a:rPr>
              <a:t>mmol O</a:t>
            </a:r>
            <a:r>
              <a:rPr kumimoji="1" lang="en-US" altLang="zh-CN" sz="2400" b="1" baseline="-25000">
                <a:ea typeface="华文楷体" panose="02010600040101010101" pitchFamily="2" charset="-122"/>
              </a:rPr>
              <a:t>2</a:t>
            </a:r>
            <a:r>
              <a:rPr kumimoji="1" lang="en-US" altLang="zh-CN" sz="2400" b="1">
                <a:ea typeface="华文楷体" panose="02010600040101010101" pitchFamily="2" charset="-122"/>
              </a:rPr>
              <a:t>/L;</a:t>
            </a:r>
            <a:endParaRPr kumimoji="1" lang="en-US" altLang="zh-CN" sz="2400" b="1">
              <a:ea typeface="华文楷体" panose="02010600040101010101" pitchFamily="2" charset="-122"/>
            </a:endParaRPr>
          </a:p>
          <a:p>
            <a:pPr eaLnBrk="1" hangingPunct="1">
              <a:lnSpc>
                <a:spcPct val="150000"/>
              </a:lnSpc>
            </a:pPr>
            <a:r>
              <a:rPr kumimoji="1" lang="en-US" altLang="zh-CN" sz="2400" b="1">
                <a:ea typeface="华文楷体" panose="02010600040101010101" pitchFamily="2" charset="-122"/>
              </a:rPr>
              <a:t>              P——</a:t>
            </a:r>
            <a:r>
              <a:rPr kumimoji="1" lang="zh-CN" altLang="en-US" sz="2400" b="1">
                <a:ea typeface="华文楷体" panose="02010600040101010101" pitchFamily="2" charset="-122"/>
              </a:rPr>
              <a:t>氧分压，</a:t>
            </a:r>
            <a:r>
              <a:rPr kumimoji="1" lang="en-US" altLang="zh-CN" sz="2400" b="1">
                <a:ea typeface="华文楷体" panose="02010600040101010101" pitchFamily="2" charset="-122"/>
              </a:rPr>
              <a:t>Mpa</a:t>
            </a:r>
            <a:r>
              <a:rPr kumimoji="1" lang="zh-CN" altLang="en-US" sz="2400" b="1">
                <a:ea typeface="华文楷体" panose="02010600040101010101" pitchFamily="2" charset="-122"/>
              </a:rPr>
              <a:t>；</a:t>
            </a:r>
            <a:endParaRPr kumimoji="1" lang="zh-CN" altLang="en-US" sz="2400" b="1">
              <a:ea typeface="华文楷体" panose="02010600040101010101" pitchFamily="2" charset="-122"/>
            </a:endParaRPr>
          </a:p>
          <a:p>
            <a:pPr eaLnBrk="1" hangingPunct="1">
              <a:lnSpc>
                <a:spcPct val="150000"/>
              </a:lnSpc>
            </a:pPr>
            <a:r>
              <a:rPr kumimoji="1" lang="zh-CN" altLang="en-US" sz="2400" b="1">
                <a:ea typeface="华文楷体" panose="02010600040101010101" pitchFamily="2" charset="-122"/>
              </a:rPr>
              <a:t>             </a:t>
            </a:r>
            <a:r>
              <a:rPr kumimoji="1" lang="en-US" altLang="zh-CN" sz="2400" b="1">
                <a:ea typeface="华文楷体" panose="02010600040101010101" pitchFamily="2" charset="-122"/>
              </a:rPr>
              <a:t>H——</a:t>
            </a:r>
            <a:r>
              <a:rPr kumimoji="1" lang="zh-CN" altLang="en-US" sz="2400" b="1">
                <a:ea typeface="华文楷体" panose="02010600040101010101" pitchFamily="2" charset="-122"/>
              </a:rPr>
              <a:t>亨利常数， </a:t>
            </a:r>
            <a:r>
              <a:rPr kumimoji="1" lang="en-US" altLang="zh-CN" sz="2400" b="1">
                <a:ea typeface="华文楷体" panose="02010600040101010101" pitchFamily="2" charset="-122"/>
              </a:rPr>
              <a:t>MpaL/mmol O</a:t>
            </a:r>
            <a:r>
              <a:rPr kumimoji="1" lang="en-US" altLang="zh-CN" sz="2400" b="1" baseline="-25000">
                <a:ea typeface="华文楷体" panose="02010600040101010101" pitchFamily="2" charset="-122"/>
              </a:rPr>
              <a:t>2</a:t>
            </a:r>
            <a:r>
              <a:rPr kumimoji="1" lang="en-US" altLang="zh-CN" sz="2400" b="1">
                <a:ea typeface="华文楷体" panose="02010600040101010101" pitchFamily="2" charset="-122"/>
              </a:rPr>
              <a:t>;</a:t>
            </a:r>
            <a:endParaRPr kumimoji="1" lang="en-US" altLang="zh-CN" sz="2400" b="1">
              <a:ea typeface="华文楷体" panose="02010600040101010101" pitchFamily="2" charset="-122"/>
            </a:endParaRPr>
          </a:p>
        </p:txBody>
      </p:sp>
      <p:sp>
        <p:nvSpPr>
          <p:cNvPr id="6" name="左箭头 5">
            <a:hlinkClick r:id="rId5" action="ppaction://hlinksldjump"/>
          </p:cNvPr>
          <p:cNvSpPr/>
          <p:nvPr/>
        </p:nvSpPr>
        <p:spPr>
          <a:xfrm>
            <a:off x="8072462" y="6286520"/>
            <a:ext cx="714380" cy="428628"/>
          </a:xfrm>
          <a:prstGeom prst="leftArrow">
            <a:avLst/>
          </a:prstGeom>
          <a:solidFill>
            <a:srgbClr val="FFFF00"/>
          </a:solidFill>
          <a:ln w="63500"/>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56354"/>
                                        </p:tgtEl>
                                        <p:attrNameLst>
                                          <p:attrName>style.visibility</p:attrName>
                                        </p:attrNameLst>
                                      </p:cBhvr>
                                      <p:to>
                                        <p:strVal val="visible"/>
                                      </p:to>
                                    </p:set>
                                    <p:anim to="" calcmode="lin" valueType="num">
                                      <p:cBhvr>
                                        <p:cTn id="7" dur="1" fill="hold"/>
                                        <p:tgtEl>
                                          <p:spTgt spid="356354"/>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6356"/>
                                        </p:tgtEl>
                                        <p:attrNameLst>
                                          <p:attrName>style.visibility</p:attrName>
                                        </p:attrNameLst>
                                      </p:cBhvr>
                                      <p:to>
                                        <p:strVal val="visible"/>
                                      </p:to>
                                    </p:set>
                                    <p:anim calcmode="lin" valueType="num">
                                      <p:cBhvr additive="base">
                                        <p:cTn id="12" dur="500" fill="hold"/>
                                        <p:tgtEl>
                                          <p:spTgt spid="356356"/>
                                        </p:tgtEl>
                                        <p:attrNameLst>
                                          <p:attrName>ppt_x</p:attrName>
                                        </p:attrNameLst>
                                      </p:cBhvr>
                                      <p:tavLst>
                                        <p:tav tm="0">
                                          <p:val>
                                            <p:strVal val="0-#ppt_w/2"/>
                                          </p:val>
                                        </p:tav>
                                        <p:tav tm="100000">
                                          <p:val>
                                            <p:strVal val="#ppt_x"/>
                                          </p:val>
                                        </p:tav>
                                      </p:tavLst>
                                    </p:anim>
                                    <p:anim calcmode="lin" valueType="num">
                                      <p:cBhvr additive="base">
                                        <p:cTn id="13" dur="500" fill="hold"/>
                                        <p:tgtEl>
                                          <p:spTgt spid="35635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56355"/>
                                        </p:tgtEl>
                                        <p:attrNameLst>
                                          <p:attrName>style.visibility</p:attrName>
                                        </p:attrNameLst>
                                      </p:cBhvr>
                                      <p:to>
                                        <p:strVal val="visible"/>
                                      </p:to>
                                    </p:set>
                                    <p:anim calcmode="lin" valueType="num">
                                      <p:cBhvr additive="base">
                                        <p:cTn id="18" dur="500" fill="hold"/>
                                        <p:tgtEl>
                                          <p:spTgt spid="356355"/>
                                        </p:tgtEl>
                                        <p:attrNameLst>
                                          <p:attrName>ppt_x</p:attrName>
                                        </p:attrNameLst>
                                      </p:cBhvr>
                                      <p:tavLst>
                                        <p:tav tm="0">
                                          <p:val>
                                            <p:strVal val="1+#ppt_w/2"/>
                                          </p:val>
                                        </p:tav>
                                        <p:tav tm="100000">
                                          <p:val>
                                            <p:strVal val="#ppt_x"/>
                                          </p:val>
                                        </p:tav>
                                      </p:tavLst>
                                    </p:anim>
                                    <p:anim calcmode="lin" valueType="num">
                                      <p:cBhvr additive="base">
                                        <p:cTn id="19" dur="500" fill="hold"/>
                                        <p:tgtEl>
                                          <p:spTgt spid="35635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356357"/>
                                        </p:tgtEl>
                                        <p:attrNameLst>
                                          <p:attrName>style.visibility</p:attrName>
                                        </p:attrNameLst>
                                      </p:cBhvr>
                                      <p:to>
                                        <p:strVal val="visible"/>
                                      </p:to>
                                    </p:set>
                                    <p:anim calcmode="lin" valueType="num">
                                      <p:cBhvr additive="base">
                                        <p:cTn id="24" dur="500" fill="hold"/>
                                        <p:tgtEl>
                                          <p:spTgt spid="356357"/>
                                        </p:tgtEl>
                                        <p:attrNameLst>
                                          <p:attrName>ppt_x</p:attrName>
                                        </p:attrNameLst>
                                      </p:cBhvr>
                                      <p:tavLst>
                                        <p:tav tm="0">
                                          <p:val>
                                            <p:strVal val="0-#ppt_w/2"/>
                                          </p:val>
                                        </p:tav>
                                        <p:tav tm="100000">
                                          <p:val>
                                            <p:strVal val="#ppt_x"/>
                                          </p:val>
                                        </p:tav>
                                      </p:tavLst>
                                    </p:anim>
                                    <p:anim calcmode="lin" valueType="num">
                                      <p:cBhvr additive="base">
                                        <p:cTn id="25" dur="500" fill="hold"/>
                                        <p:tgtEl>
                                          <p:spTgt spid="3563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autoUpdateAnimBg="0"/>
      <p:bldP spid="35635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
          <p:cNvSpPr txBox="1">
            <a:spLocks noChangeArrowheads="1"/>
          </p:cNvSpPr>
          <p:nvPr/>
        </p:nvSpPr>
        <p:spPr bwMode="auto">
          <a:xfrm>
            <a:off x="1547813" y="3500438"/>
            <a:ext cx="6215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kumimoji="1" lang="zh-CN" altLang="en-US" sz="3200" b="1">
                <a:solidFill>
                  <a:srgbClr val="FFFF00"/>
                </a:solidFill>
                <a:ea typeface="华文楷体" panose="02010600040101010101" pitchFamily="2" charset="-122"/>
              </a:rPr>
              <a:t>在发酵过程中，氧是如何传递的？</a:t>
            </a:r>
            <a:endParaRPr kumimoji="1" lang="zh-CN" altLang="en-US" sz="3200" b="1">
              <a:solidFill>
                <a:srgbClr val="FFFF00"/>
              </a:solidFill>
              <a:ea typeface="华文楷体" panose="02010600040101010101" pitchFamily="2" charset="-122"/>
            </a:endParaRPr>
          </a:p>
        </p:txBody>
      </p:sp>
      <p:sp>
        <p:nvSpPr>
          <p:cNvPr id="96259" name="文本框 4"/>
          <p:cNvSpPr txBox="1">
            <a:spLocks noChangeArrowheads="1"/>
          </p:cNvSpPr>
          <p:nvPr/>
        </p:nvSpPr>
        <p:spPr bwMode="auto">
          <a:xfrm>
            <a:off x="457200" y="762000"/>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kumimoji="1" lang="zh-CN" altLang="en-US" sz="3200" b="1">
                <a:ea typeface="华文楷体" panose="02010600040101010101" pitchFamily="2" charset="-122"/>
              </a:rPr>
              <a:t>三、氧的传质阻力与传质方程式</a:t>
            </a:r>
            <a:endParaRPr kumimoji="1" lang="zh-CN" altLang="en-US" sz="3200" b="1">
              <a:ea typeface="华文楷体" panose="02010600040101010101" pitchFamily="2" charset="-122"/>
            </a:endParaRPr>
          </a:p>
        </p:txBody>
      </p:sp>
      <p:sp>
        <p:nvSpPr>
          <p:cNvPr id="96260" name="文本框 4"/>
          <p:cNvSpPr txBox="1">
            <a:spLocks noChangeArrowheads="1"/>
          </p:cNvSpPr>
          <p:nvPr/>
        </p:nvSpPr>
        <p:spPr bwMode="auto">
          <a:xfrm>
            <a:off x="971550" y="1844675"/>
            <a:ext cx="7200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kumimoji="1" lang="zh-CN" altLang="en-US" sz="3200" b="1">
                <a:ea typeface="华文楷体" panose="02010600040101010101" pitchFamily="2" charset="-122"/>
              </a:rPr>
              <a:t>一</a:t>
            </a:r>
            <a:r>
              <a:rPr kumimoji="1" lang="en-US" altLang="zh-CN" sz="3200" b="1">
                <a:ea typeface="华文楷体" panose="02010600040101010101" pitchFamily="2" charset="-122"/>
              </a:rPr>
              <a:t>)</a:t>
            </a:r>
            <a:r>
              <a:rPr kumimoji="1" lang="zh-CN" altLang="en-US" sz="3200" b="1">
                <a:ea typeface="华文楷体" panose="02010600040101010101" pitchFamily="2" charset="-122"/>
              </a:rPr>
              <a:t>氧的传递途径与传质阻力</a:t>
            </a:r>
            <a:endParaRPr kumimoji="1" lang="zh-CN" altLang="en-US" sz="3200" b="1">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文本框 2"/>
          <p:cNvSpPr txBox="1">
            <a:spLocks noChangeArrowheads="1"/>
          </p:cNvSpPr>
          <p:nvPr/>
        </p:nvSpPr>
        <p:spPr bwMode="auto">
          <a:xfrm>
            <a:off x="1116013" y="1628775"/>
            <a:ext cx="7126287" cy="2911475"/>
          </a:xfrm>
          <a:prstGeom prst="rect">
            <a:avLst/>
          </a:prstGeom>
          <a:noFill/>
          <a:ln w="9525">
            <a:noFill/>
            <a:miter lim="800000"/>
          </a:ln>
        </p:spPr>
        <p:txBody>
          <a:bodyPr>
            <a:spAutoFit/>
          </a:bodyPr>
          <a:lstStyle/>
          <a:p>
            <a:pPr eaLnBrk="1" hangingPunct="1">
              <a:lnSpc>
                <a:spcPct val="200000"/>
              </a:lnSpc>
              <a:buClr>
                <a:schemeClr val="tx2"/>
              </a:buClr>
              <a:defRPr/>
            </a:pPr>
            <a:r>
              <a:rPr kumimoji="1" lang="zh-CN" altLang="en-US" sz="3200" b="1" dirty="0">
                <a:latin typeface="Times New Roman" pitchFamily="18" charset="0"/>
                <a:ea typeface="华文楷体" panose="02010600040101010101" pitchFamily="2" charset="-122"/>
              </a:rPr>
              <a:t>         </a:t>
            </a:r>
            <a:r>
              <a:rPr kumimoji="1" lang="zh-CN" altLang="en-US" sz="3200" b="1" spc="300" dirty="0">
                <a:latin typeface="Times New Roman" pitchFamily="18" charset="0"/>
                <a:ea typeface="华文楷体" panose="02010600040101010101" pitchFamily="2" charset="-122"/>
              </a:rPr>
              <a:t>在好氧发酵中，首先是气相中的氧溶解在发酵液中，然后传递到细胞内的呼吸酶位置上而被利用。</a:t>
            </a:r>
            <a:endParaRPr kumimoji="1" lang="zh-CN" altLang="en-US" sz="3200" b="1" spc="300" dirty="0">
              <a:latin typeface="Times New Roman" pitchFamily="18"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8546"/>
                                        </p:tgtEl>
                                        <p:attrNameLst>
                                          <p:attrName>style.visibility</p:attrName>
                                        </p:attrNameLst>
                                      </p:cBhvr>
                                      <p:to>
                                        <p:strVal val="visible"/>
                                      </p:to>
                                    </p:set>
                                    <p:anim calcmode="lin" valueType="num">
                                      <p:cBhvr additive="base">
                                        <p:cTn id="7" dur="500" fill="hold"/>
                                        <p:tgtEl>
                                          <p:spTgt spid="108546"/>
                                        </p:tgtEl>
                                        <p:attrNameLst>
                                          <p:attrName>ppt_x</p:attrName>
                                        </p:attrNameLst>
                                      </p:cBhvr>
                                      <p:tavLst>
                                        <p:tav tm="0">
                                          <p:val>
                                            <p:strVal val="#ppt_x"/>
                                          </p:val>
                                        </p:tav>
                                        <p:tav tm="100000">
                                          <p:val>
                                            <p:strVal val="#ppt_x"/>
                                          </p:val>
                                        </p:tav>
                                      </p:tavLst>
                                    </p:anim>
                                    <p:anim calcmode="lin" valueType="num">
                                      <p:cBhvr additive="base">
                                        <p:cTn id="8" dur="500" fill="hold"/>
                                        <p:tgtEl>
                                          <p:spTgt spid="1085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7" name="Text Box 3"/>
          <p:cNvSpPr txBox="1">
            <a:spLocks noChangeArrowheads="1"/>
          </p:cNvSpPr>
          <p:nvPr/>
        </p:nvSpPr>
        <p:spPr bwMode="auto">
          <a:xfrm>
            <a:off x="1331913" y="908050"/>
            <a:ext cx="579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4000" b="1">
                <a:ea typeface="华文新魏" panose="02010800040101010101" pitchFamily="2" charset="-122"/>
              </a:rPr>
              <a:t>氧传递的过程</a:t>
            </a:r>
            <a:endParaRPr kumimoji="1" lang="zh-CN" altLang="en-US" sz="4000" b="1">
              <a:ea typeface="华文新魏" panose="02010800040101010101" pitchFamily="2" charset="-122"/>
            </a:endParaRPr>
          </a:p>
        </p:txBody>
      </p:sp>
      <p:sp>
        <p:nvSpPr>
          <p:cNvPr id="364548" name="Text Box 4"/>
          <p:cNvSpPr txBox="1">
            <a:spLocks noChangeArrowheads="1"/>
          </p:cNvSpPr>
          <p:nvPr/>
        </p:nvSpPr>
        <p:spPr bwMode="auto">
          <a:xfrm>
            <a:off x="611188" y="2636838"/>
            <a:ext cx="82819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3200" b="1">
                <a:ea typeface="华文楷体" panose="02010600040101010101" pitchFamily="2" charset="-122"/>
              </a:rPr>
              <a:t>气态</a:t>
            </a:r>
            <a:r>
              <a:rPr kumimoji="1" lang="en-US" altLang="zh-CN" sz="3200" b="1">
                <a:ea typeface="华文楷体" panose="02010600040101010101" pitchFamily="2" charset="-122"/>
              </a:rPr>
              <a:t>O</a:t>
            </a:r>
            <a:r>
              <a:rPr kumimoji="1" lang="en-US" altLang="zh-CN" sz="3200" b="1" baseline="-25000">
                <a:ea typeface="华文楷体" panose="02010600040101010101" pitchFamily="2" charset="-122"/>
              </a:rPr>
              <a:t>2</a:t>
            </a:r>
            <a:r>
              <a:rPr kumimoji="1" lang="en-US" altLang="zh-CN" sz="3200" b="1">
                <a:ea typeface="华文楷体" panose="02010600040101010101" pitchFamily="2" charset="-122"/>
              </a:rPr>
              <a:t>——</a:t>
            </a:r>
            <a:r>
              <a:rPr kumimoji="1" lang="zh-CN" altLang="en-US" sz="3200" b="1">
                <a:ea typeface="华文楷体" panose="02010600040101010101" pitchFamily="2" charset="-122"/>
              </a:rPr>
              <a:t>培养液</a:t>
            </a:r>
            <a:r>
              <a:rPr kumimoji="1" lang="en-US" altLang="zh-CN" sz="3200" b="1">
                <a:ea typeface="华文楷体" panose="02010600040101010101" pitchFamily="2" charset="-122"/>
              </a:rPr>
              <a:t>——</a:t>
            </a:r>
            <a:r>
              <a:rPr kumimoji="1" lang="zh-CN" altLang="en-US" sz="3200" b="1">
                <a:ea typeface="华文楷体" panose="02010600040101010101" pitchFamily="2" charset="-122"/>
              </a:rPr>
              <a:t>细胞表面</a:t>
            </a:r>
            <a:r>
              <a:rPr kumimoji="1" lang="en-US" altLang="zh-CN" sz="3200" b="1">
                <a:ea typeface="华文楷体" panose="02010600040101010101" pitchFamily="2" charset="-122"/>
              </a:rPr>
              <a:t>——</a:t>
            </a:r>
            <a:r>
              <a:rPr kumimoji="1" lang="zh-CN" altLang="en-US" sz="3200" b="1">
                <a:ea typeface="华文楷体" panose="02010600040101010101" pitchFamily="2" charset="-122"/>
              </a:rPr>
              <a:t>细胞内</a:t>
            </a:r>
            <a:endParaRPr kumimoji="1" lang="zh-CN" altLang="en-US" sz="3200" b="1">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64547"/>
                                        </p:tgtEl>
                                        <p:attrNameLst>
                                          <p:attrName>style.visibility</p:attrName>
                                        </p:attrNameLst>
                                      </p:cBhvr>
                                      <p:to>
                                        <p:strVal val="visible"/>
                                      </p:to>
                                    </p:set>
                                    <p:anim to="" calcmode="lin" valueType="num">
                                      <p:cBhvr>
                                        <p:cTn id="7" dur="1" fill="hold"/>
                                        <p:tgtEl>
                                          <p:spTgt spid="364547"/>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364548"/>
                                        </p:tgtEl>
                                        <p:attrNameLst>
                                          <p:attrName>style.visibility</p:attrName>
                                        </p:attrNameLst>
                                      </p:cBhvr>
                                      <p:to>
                                        <p:strVal val="visible"/>
                                      </p:to>
                                    </p:set>
                                    <p:anim calcmode="lin" valueType="num">
                                      <p:cBhvr additive="base">
                                        <p:cTn id="12" dur="500" fill="hold"/>
                                        <p:tgtEl>
                                          <p:spTgt spid="364548"/>
                                        </p:tgtEl>
                                        <p:attrNameLst>
                                          <p:attrName>ppt_x</p:attrName>
                                        </p:attrNameLst>
                                      </p:cBhvr>
                                      <p:tavLst>
                                        <p:tav tm="0">
                                          <p:val>
                                            <p:strVal val="0-#ppt_w/2"/>
                                          </p:val>
                                        </p:tav>
                                        <p:tav tm="100000">
                                          <p:val>
                                            <p:strVal val="#ppt_x"/>
                                          </p:val>
                                        </p:tav>
                                      </p:tavLst>
                                    </p:anim>
                                    <p:anim calcmode="lin" valueType="num">
                                      <p:cBhvr additive="base">
                                        <p:cTn id="13" dur="500" fill="hold"/>
                                        <p:tgtEl>
                                          <p:spTgt spid="3645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7" grpId="0" autoUpdateAnimBg="0"/>
      <p:bldP spid="3645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899795" y="3068955"/>
            <a:ext cx="748982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200000"/>
              </a:lnSpc>
              <a:buFont typeface="Wingdings" pitchFamily="2" charset="2"/>
              <a:buChar char="Ø"/>
            </a:pPr>
            <a:r>
              <a:rPr lang="zh-CN" altLang="en-US" sz="2800" b="1">
                <a:ea typeface="华文楷体" panose="02010600040101010101" pitchFamily="2" charset="-122"/>
              </a:rPr>
              <a:t>嗜冷菌在温度低于</a:t>
            </a:r>
            <a:r>
              <a:rPr lang="en-US" altLang="zh-CN" sz="2800" b="1">
                <a:ea typeface="华文楷体" panose="02010600040101010101" pitchFamily="2" charset="-122"/>
              </a:rPr>
              <a:t>20℃</a:t>
            </a:r>
            <a:r>
              <a:rPr lang="zh-CN" altLang="en-US" sz="2800" b="1">
                <a:ea typeface="华文楷体" panose="02010600040101010101" pitchFamily="2" charset="-122"/>
              </a:rPr>
              <a:t>下生长速率最大</a:t>
            </a:r>
            <a:endParaRPr lang="zh-CN" altLang="en-US" sz="2800" b="1">
              <a:ea typeface="华文楷体" panose="02010600040101010101" pitchFamily="2" charset="-122"/>
            </a:endParaRPr>
          </a:p>
          <a:p>
            <a:pPr>
              <a:lnSpc>
                <a:spcPct val="200000"/>
              </a:lnSpc>
              <a:buFont typeface="Wingdings" pitchFamily="2" charset="2"/>
              <a:buChar char="Ø"/>
            </a:pPr>
            <a:r>
              <a:rPr lang="zh-CN" altLang="en-US" sz="2800" b="1">
                <a:ea typeface="华文楷体" panose="02010600040101010101" pitchFamily="2" charset="-122"/>
              </a:rPr>
              <a:t>嗜中温菌在</a:t>
            </a:r>
            <a:r>
              <a:rPr lang="en-US" altLang="zh-CN" sz="2800" b="1">
                <a:ea typeface="华文楷体" panose="02010600040101010101" pitchFamily="2" charset="-122"/>
              </a:rPr>
              <a:t>30-35℃</a:t>
            </a:r>
            <a:r>
              <a:rPr lang="zh-CN" altLang="en-US" sz="2800" b="1">
                <a:ea typeface="华文楷体" panose="02010600040101010101" pitchFamily="2" charset="-122"/>
              </a:rPr>
              <a:t>左右生长速率最大</a:t>
            </a:r>
            <a:endParaRPr lang="zh-CN" altLang="en-US" sz="2800" b="1">
              <a:ea typeface="华文楷体" panose="02010600040101010101" pitchFamily="2" charset="-122"/>
            </a:endParaRPr>
          </a:p>
          <a:p>
            <a:pPr>
              <a:lnSpc>
                <a:spcPct val="200000"/>
              </a:lnSpc>
              <a:buFont typeface="Wingdings" pitchFamily="2" charset="2"/>
              <a:buChar char="Ø"/>
            </a:pPr>
            <a:r>
              <a:rPr lang="zh-CN" altLang="en-US" sz="2800" b="1">
                <a:ea typeface="华文楷体" panose="02010600040101010101" pitchFamily="2" charset="-122"/>
              </a:rPr>
              <a:t>嗜热菌在</a:t>
            </a:r>
            <a:r>
              <a:rPr lang="en-US" altLang="zh-CN" sz="2800" b="1">
                <a:ea typeface="华文楷体" panose="02010600040101010101" pitchFamily="2" charset="-122"/>
              </a:rPr>
              <a:t>50℃</a:t>
            </a:r>
            <a:r>
              <a:rPr lang="zh-CN" altLang="en-US" sz="2800" b="1">
                <a:ea typeface="华文楷体" panose="02010600040101010101" pitchFamily="2" charset="-122"/>
              </a:rPr>
              <a:t>以上生长速率最大</a:t>
            </a:r>
            <a:endParaRPr lang="zh-CN" altLang="en-US" sz="2800" b="1">
              <a:ea typeface="华文楷体" panose="02010600040101010101" pitchFamily="2" charset="-122"/>
            </a:endParaRPr>
          </a:p>
        </p:txBody>
      </p:sp>
      <p:sp>
        <p:nvSpPr>
          <p:cNvPr id="18435" name="Text Box 3"/>
          <p:cNvSpPr txBox="1">
            <a:spLocks noChangeArrowheads="1"/>
          </p:cNvSpPr>
          <p:nvPr/>
        </p:nvSpPr>
        <p:spPr bwMode="auto">
          <a:xfrm>
            <a:off x="683895" y="188595"/>
            <a:ext cx="79438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200000"/>
              </a:lnSpc>
              <a:buFont typeface="Wingdings" pitchFamily="2" charset="2"/>
              <a:buChar char="Ø"/>
            </a:pPr>
            <a:r>
              <a:rPr lang="zh-CN" altLang="en-US" sz="2800" b="1" dirty="0">
                <a:ea typeface="华文楷体" panose="02010600040101010101" pitchFamily="2" charset="-122"/>
              </a:rPr>
              <a:t>当温度增加</a:t>
            </a:r>
            <a:r>
              <a:rPr lang="en-US" altLang="zh-CN" sz="2800" b="1" dirty="0">
                <a:ea typeface="华文楷体" panose="02010600040101010101" pitchFamily="2" charset="-122"/>
              </a:rPr>
              <a:t>10℃</a:t>
            </a:r>
            <a:r>
              <a:rPr lang="zh-CN" altLang="en-US" sz="2800" b="1" dirty="0">
                <a:ea typeface="华文楷体" panose="02010600040101010101" pitchFamily="2" charset="-122"/>
              </a:rPr>
              <a:t>，生长速率大致增长一倍。</a:t>
            </a:r>
            <a:endParaRPr lang="zh-CN" altLang="en-US" sz="2800" b="1" dirty="0">
              <a:ea typeface="华文楷体" panose="02010600040101010101" pitchFamily="2" charset="-122"/>
            </a:endParaRPr>
          </a:p>
          <a:p>
            <a:pPr>
              <a:lnSpc>
                <a:spcPct val="200000"/>
              </a:lnSpc>
              <a:buFont typeface="Wingdings" pitchFamily="2" charset="2"/>
              <a:buChar char="Ø"/>
            </a:pPr>
            <a:r>
              <a:rPr lang="zh-CN" altLang="en-US" sz="2800" b="1" dirty="0">
                <a:ea typeface="华文楷体" panose="02010600040101010101" pitchFamily="2" charset="-122"/>
              </a:rPr>
              <a:t>当温度超过最适生长温度，生长速率随温度增加而迅速下降。</a:t>
            </a:r>
            <a:endParaRPr lang="zh-CN" altLang="en-US" sz="2800" b="1" dirty="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1" nodeType="clickEffect">
                                  <p:stCondLst>
                                    <p:cond delay="0"/>
                                  </p:stCondLst>
                                  <p:childTnLst>
                                    <p:set>
                                      <p:cBhvr>
                                        <p:cTn id="6" dur="1" fill="hold">
                                          <p:stCondLst>
                                            <p:cond delay="0"/>
                                          </p:stCondLst>
                                        </p:cTn>
                                        <p:tgtEl>
                                          <p:spTgt spid="18434"/>
                                        </p:tgtEl>
                                        <p:attrNameLst>
                                          <p:attrName>style.visibility</p:attrName>
                                        </p:attrNameLst>
                                      </p:cBhvr>
                                      <p:to>
                                        <p:strVal val="visible"/>
                                      </p:to>
                                    </p:set>
                                    <p:anim to="" calcmode="lin" valueType="num">
                                      <p:cBhvr>
                                        <p:cTn id="7" dur="1" fill="hold"/>
                                        <p:tgtEl>
                                          <p:spTgt spid="18434"/>
                                        </p:tgtEl>
                                      </p:cBhvr>
                                    </p:anim>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18434"/>
                                        </p:tgtEl>
                                      </p:cBhvr>
                                    </p:animEffect>
                                    <p:set>
                                      <p:cBhvr>
                                        <p:cTn id="12" dur="1" fill="hold">
                                          <p:stCondLst>
                                            <p:cond delay="499"/>
                                          </p:stCondLst>
                                        </p:cTn>
                                        <p:tgtEl>
                                          <p:spTgt spid="1843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8435"/>
                                        </p:tgtEl>
                                        <p:attrNameLst>
                                          <p:attrName>style.visibility</p:attrName>
                                        </p:attrNameLst>
                                      </p:cBhvr>
                                      <p:to>
                                        <p:strVal val="visible"/>
                                      </p:to>
                                    </p:set>
                                    <p:anim calcmode="lin" valueType="num">
                                      <p:cBhvr>
                                        <p:cTn id="17" dur="500" fill="hold"/>
                                        <p:tgtEl>
                                          <p:spTgt spid="18435"/>
                                        </p:tgtEl>
                                        <p:attrNameLst>
                                          <p:attrName>ppt_w</p:attrName>
                                        </p:attrNameLst>
                                      </p:cBhvr>
                                      <p:tavLst>
                                        <p:tav tm="0">
                                          <p:val>
                                            <p:fltVal val="0"/>
                                          </p:val>
                                        </p:tav>
                                        <p:tav tm="100000">
                                          <p:val>
                                            <p:strVal val="#ppt_w"/>
                                          </p:val>
                                        </p:tav>
                                      </p:tavLst>
                                    </p:anim>
                                    <p:anim calcmode="lin" valueType="num">
                                      <p:cBhvr>
                                        <p:cTn id="18" dur="500" fill="hold"/>
                                        <p:tgtEl>
                                          <p:spTgt spid="18435"/>
                                        </p:tgtEl>
                                        <p:attrNameLst>
                                          <p:attrName>ppt_h</p:attrName>
                                        </p:attrNameLst>
                                      </p:cBhvr>
                                      <p:tavLst>
                                        <p:tav tm="0">
                                          <p:val>
                                            <p:fltVal val="0"/>
                                          </p:val>
                                        </p:tav>
                                        <p:tav tm="100000">
                                          <p:val>
                                            <p:strVal val="#ppt_h"/>
                                          </p:val>
                                        </p:tav>
                                      </p:tavLst>
                                    </p:anim>
                                    <p:animEffect transition="in" filter="fade">
                                      <p:cBhvr>
                                        <p:cTn id="19"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843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Object 2"/>
          <p:cNvGraphicFramePr>
            <a:graphicFrameLocks noChangeAspect="1"/>
          </p:cNvGraphicFramePr>
          <p:nvPr/>
        </p:nvGraphicFramePr>
        <p:xfrm>
          <a:off x="381000" y="1143000"/>
          <a:ext cx="8382000" cy="4586288"/>
        </p:xfrm>
        <a:graphic>
          <a:graphicData uri="http://schemas.openxmlformats.org/presentationml/2006/ole">
            <mc:AlternateContent xmlns:mc="http://schemas.openxmlformats.org/markup-compatibility/2006">
              <mc:Choice xmlns:v="urn:schemas-microsoft-com:vml" Requires="v">
                <p:oleObj spid="_x0000_s99355" name="Image" r:id="rId1" imgW="3242945" imgH="1774190" progId="Photoshop.Application.8">
                  <p:embed/>
                </p:oleObj>
              </mc:Choice>
              <mc:Fallback>
                <p:oleObj name="Image" r:id="rId1" imgW="3242945" imgH="1774190" progId="Photoshop.Application.8">
                  <p:embed/>
                  <p:pic>
                    <p:nvPicPr>
                      <p:cNvPr id="0" name="Object 2"/>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381000" y="1143000"/>
                        <a:ext cx="8382000" cy="458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31" name="Text Box 3"/>
          <p:cNvSpPr txBox="1">
            <a:spLocks noChangeArrowheads="1"/>
          </p:cNvSpPr>
          <p:nvPr/>
        </p:nvSpPr>
        <p:spPr bwMode="auto">
          <a:xfrm>
            <a:off x="2667000" y="5791200"/>
            <a:ext cx="449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2800" b="1">
                <a:solidFill>
                  <a:schemeClr val="tx2"/>
                </a:solidFill>
                <a:latin typeface="华文楷体" panose="02010600040101010101" pitchFamily="2" charset="-122"/>
                <a:ea typeface="华文楷体" panose="02010600040101010101" pitchFamily="2" charset="-122"/>
              </a:rPr>
              <a:t>氧传递的示意图</a:t>
            </a:r>
            <a:endParaRPr kumimoji="1" lang="zh-CN" altLang="en-US" sz="2800" b="1">
              <a:solidFill>
                <a:schemeClr val="tx2"/>
              </a:solidFill>
              <a:latin typeface="华文楷体" panose="02010600040101010101" pitchFamily="2" charset="-122"/>
              <a:ea typeface="华文楷体" panose="02010600040101010101" pitchFamily="2" charset="-122"/>
            </a:endParaRPr>
          </a:p>
        </p:txBody>
      </p:sp>
      <p:grpSp>
        <p:nvGrpSpPr>
          <p:cNvPr id="2" name="Group 9"/>
          <p:cNvGrpSpPr/>
          <p:nvPr/>
        </p:nvGrpSpPr>
        <p:grpSpPr bwMode="auto">
          <a:xfrm>
            <a:off x="609600" y="228600"/>
            <a:ext cx="7467600" cy="838200"/>
            <a:chOff x="384" y="144"/>
            <a:chExt cx="4704" cy="528"/>
          </a:xfrm>
        </p:grpSpPr>
        <p:sp>
          <p:nvSpPr>
            <p:cNvPr id="99333" name="Line 4"/>
            <p:cNvSpPr>
              <a:spLocks noChangeShapeType="1"/>
            </p:cNvSpPr>
            <p:nvPr/>
          </p:nvSpPr>
          <p:spPr bwMode="auto">
            <a:xfrm>
              <a:off x="2688" y="336"/>
              <a:ext cx="0" cy="336"/>
            </a:xfrm>
            <a:prstGeom prst="line">
              <a:avLst/>
            </a:prstGeom>
            <a:noFill/>
            <a:ln w="76200">
              <a:solidFill>
                <a:srgbClr val="CC99FF"/>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9334" name="Line 5"/>
            <p:cNvSpPr>
              <a:spLocks noChangeShapeType="1"/>
            </p:cNvSpPr>
            <p:nvPr/>
          </p:nvSpPr>
          <p:spPr bwMode="auto">
            <a:xfrm>
              <a:off x="2784" y="528"/>
              <a:ext cx="2304" cy="0"/>
            </a:xfrm>
            <a:prstGeom prst="line">
              <a:avLst/>
            </a:prstGeom>
            <a:noFill/>
            <a:ln w="63500">
              <a:solidFill>
                <a:srgbClr val="00FF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9335" name="Line 6"/>
            <p:cNvSpPr>
              <a:spLocks noChangeShapeType="1"/>
            </p:cNvSpPr>
            <p:nvPr/>
          </p:nvSpPr>
          <p:spPr bwMode="auto">
            <a:xfrm>
              <a:off x="384" y="528"/>
              <a:ext cx="2160" cy="0"/>
            </a:xfrm>
            <a:prstGeom prst="line">
              <a:avLst/>
            </a:prstGeom>
            <a:noFill/>
            <a:ln w="63500">
              <a:solidFill>
                <a:srgbClr val="FFCC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9336" name="Text Box 7"/>
            <p:cNvSpPr txBox="1">
              <a:spLocks noChangeArrowheads="1"/>
            </p:cNvSpPr>
            <p:nvPr/>
          </p:nvSpPr>
          <p:spPr bwMode="auto">
            <a:xfrm>
              <a:off x="1152" y="144"/>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2400" b="1">
                  <a:latin typeface="华文楷体" panose="02010600040101010101" pitchFamily="2" charset="-122"/>
                  <a:ea typeface="华文楷体" panose="02010600040101010101" pitchFamily="2" charset="-122"/>
                </a:rPr>
                <a:t>供    氧</a:t>
              </a:r>
              <a:endParaRPr kumimoji="1" lang="zh-CN" altLang="en-US" sz="2400" b="1">
                <a:latin typeface="华文楷体" panose="02010600040101010101" pitchFamily="2" charset="-122"/>
                <a:ea typeface="华文楷体" panose="02010600040101010101" pitchFamily="2" charset="-122"/>
              </a:endParaRPr>
            </a:p>
          </p:txBody>
        </p:sp>
        <p:sp>
          <p:nvSpPr>
            <p:cNvPr id="99337" name="Text Box 8"/>
            <p:cNvSpPr txBox="1">
              <a:spLocks noChangeArrowheads="1"/>
            </p:cNvSpPr>
            <p:nvPr/>
          </p:nvSpPr>
          <p:spPr bwMode="auto">
            <a:xfrm>
              <a:off x="3504" y="192"/>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2400" b="1">
                  <a:latin typeface="华文楷体" panose="02010600040101010101" pitchFamily="2" charset="-122"/>
                  <a:ea typeface="华文楷体" panose="02010600040101010101" pitchFamily="2" charset="-122"/>
                </a:rPr>
                <a:t>耗    氧</a:t>
              </a:r>
              <a:endParaRPr kumimoji="1" lang="zh-CN" altLang="en-US" sz="2400" b="1">
                <a:latin typeface="华文楷体" panose="02010600040101010101" pitchFamily="2" charset="-122"/>
                <a:ea typeface="华文楷体" panose="02010600040101010101" pitchFamily="2" charset="-122"/>
              </a:endParaRPr>
            </a:p>
          </p:txBody>
        </p:sp>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文本框 2"/>
          <p:cNvSpPr txBox="1">
            <a:spLocks noChangeArrowheads="1"/>
          </p:cNvSpPr>
          <p:nvPr/>
        </p:nvSpPr>
        <p:spPr bwMode="auto">
          <a:xfrm>
            <a:off x="539750" y="1928813"/>
            <a:ext cx="83534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50000"/>
              </a:lnSpc>
            </a:pPr>
            <a:r>
              <a:rPr kumimoji="1" lang="zh-CN" altLang="en-US" sz="2800" b="1">
                <a:solidFill>
                  <a:srgbClr val="FFFF00"/>
                </a:solidFill>
                <a:ea typeface="华文楷体" panose="02010600040101010101" pitchFamily="2" charset="-122"/>
              </a:rPr>
              <a:t>供氧方面    </a:t>
            </a:r>
            <a:endParaRPr kumimoji="1" lang="zh-CN" altLang="en-US" sz="2800" b="1">
              <a:solidFill>
                <a:srgbClr val="FFFF00"/>
              </a:solidFill>
              <a:ea typeface="华文楷体" panose="02010600040101010101" pitchFamily="2" charset="-122"/>
            </a:endParaRPr>
          </a:p>
          <a:p>
            <a:pPr eaLnBrk="1" hangingPunct="1">
              <a:lnSpc>
                <a:spcPct val="150000"/>
              </a:lnSpc>
            </a:pPr>
            <a:r>
              <a:rPr kumimoji="1" lang="zh-CN" altLang="en-US" sz="2800" b="1">
                <a:ea typeface="华文楷体" panose="02010600040101010101" pitchFamily="2" charset="-122"/>
              </a:rPr>
              <a:t>包括通过气膜、气</a:t>
            </a:r>
            <a:r>
              <a:rPr kumimoji="1" lang="en-US" altLang="zh-CN" sz="2800" b="1">
                <a:ea typeface="华文楷体" panose="02010600040101010101" pitchFamily="2" charset="-122"/>
              </a:rPr>
              <a:t>-</a:t>
            </a:r>
            <a:r>
              <a:rPr kumimoji="1" lang="zh-CN" altLang="en-US" sz="2800" b="1">
                <a:ea typeface="华文楷体" panose="02010600040101010101" pitchFamily="2" charset="-122"/>
              </a:rPr>
              <a:t>液界面、液膜及液体主流的扩散</a:t>
            </a:r>
            <a:endParaRPr kumimoji="1" lang="zh-CN" altLang="en-US" sz="2800" b="1">
              <a:ea typeface="华文楷体" panose="02010600040101010101" pitchFamily="2" charset="-122"/>
            </a:endParaRPr>
          </a:p>
        </p:txBody>
      </p:sp>
      <p:sp>
        <p:nvSpPr>
          <p:cNvPr id="109571" name="文本框 3"/>
          <p:cNvSpPr txBox="1">
            <a:spLocks noChangeArrowheads="1"/>
          </p:cNvSpPr>
          <p:nvPr/>
        </p:nvSpPr>
        <p:spPr bwMode="auto">
          <a:xfrm>
            <a:off x="539750" y="3857625"/>
            <a:ext cx="83534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50000"/>
              </a:lnSpc>
            </a:pPr>
            <a:r>
              <a:rPr kumimoji="1" lang="zh-CN" altLang="en-US" sz="2800" b="1">
                <a:solidFill>
                  <a:srgbClr val="FFFF00"/>
                </a:solidFill>
                <a:ea typeface="华文楷体" panose="02010600040101010101" pitchFamily="2" charset="-122"/>
              </a:rPr>
              <a:t>耗氧方面   </a:t>
            </a:r>
            <a:endParaRPr kumimoji="1" lang="zh-CN" altLang="en-US" sz="2800" b="1">
              <a:solidFill>
                <a:srgbClr val="FFFF00"/>
              </a:solidFill>
              <a:ea typeface="华文楷体" panose="02010600040101010101" pitchFamily="2" charset="-122"/>
            </a:endParaRPr>
          </a:p>
          <a:p>
            <a:pPr eaLnBrk="1" hangingPunct="1">
              <a:lnSpc>
                <a:spcPct val="150000"/>
              </a:lnSpc>
            </a:pPr>
            <a:r>
              <a:rPr kumimoji="1" lang="zh-CN" altLang="en-US" sz="2800" b="1">
                <a:solidFill>
                  <a:schemeClr val="tx2"/>
                </a:solidFill>
                <a:ea typeface="华文楷体" panose="02010600040101010101" pitchFamily="2" charset="-122"/>
              </a:rPr>
              <a:t> </a:t>
            </a:r>
            <a:r>
              <a:rPr kumimoji="1" lang="zh-CN" altLang="en-US" sz="2800" b="1">
                <a:ea typeface="华文楷体" panose="02010600040101010101" pitchFamily="2" charset="-122"/>
              </a:rPr>
              <a:t>包括氧分子自液体主流通过液膜、菌丝丛、细胞膜及细胞内的扩散。</a:t>
            </a:r>
            <a:endParaRPr kumimoji="1" lang="zh-CN" altLang="en-US" sz="2800" b="1">
              <a:ea typeface="华文楷体" panose="02010600040101010101" pitchFamily="2" charset="-122"/>
            </a:endParaRPr>
          </a:p>
        </p:txBody>
      </p:sp>
      <p:sp>
        <p:nvSpPr>
          <p:cNvPr id="100356" name="文本框 4"/>
          <p:cNvSpPr txBox="1">
            <a:spLocks noChangeArrowheads="1"/>
          </p:cNvSpPr>
          <p:nvPr/>
        </p:nvSpPr>
        <p:spPr bwMode="auto">
          <a:xfrm>
            <a:off x="611188" y="765175"/>
            <a:ext cx="6172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3200" b="1">
                <a:ea typeface="华文楷体" panose="02010600040101010101" pitchFamily="2" charset="-122"/>
              </a:rPr>
              <a:t>氧传递可分供氧和耗氧两个方面：</a:t>
            </a:r>
            <a:endParaRPr kumimoji="1" lang="zh-CN" altLang="en-US" sz="3200" b="1">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
          <p:cNvSpPr txBox="1">
            <a:spLocks noChangeArrowheads="1"/>
          </p:cNvSpPr>
          <p:nvPr/>
        </p:nvSpPr>
        <p:spPr bwMode="auto">
          <a:xfrm>
            <a:off x="827088" y="1844675"/>
            <a:ext cx="71024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200000"/>
              </a:lnSpc>
            </a:pPr>
            <a:r>
              <a:rPr kumimoji="1" lang="zh-CN" altLang="en-US" sz="3600" b="1">
                <a:solidFill>
                  <a:srgbClr val="FFFF00"/>
                </a:solidFill>
                <a:latin typeface="华文新魏" panose="02010800040101010101" pitchFamily="2" charset="-122"/>
                <a:ea typeface="华文新魏" panose="02010800040101010101" pitchFamily="2" charset="-122"/>
              </a:rPr>
              <a:t>在发酵过程中，</a:t>
            </a:r>
            <a:r>
              <a:rPr lang="zh-CN" altLang="en-US" sz="3600" b="1">
                <a:solidFill>
                  <a:srgbClr val="FFFF00"/>
                </a:solidFill>
                <a:latin typeface="华文新魏" panose="02010800040101010101" pitchFamily="2" charset="-122"/>
                <a:ea typeface="华文新魏" panose="02010800040101010101" pitchFamily="2" charset="-122"/>
              </a:rPr>
              <a:t>氧从空气泡传递到细胞的过程中需要克服哪几种阻力</a:t>
            </a:r>
            <a:r>
              <a:rPr kumimoji="1" lang="zh-CN" altLang="en-US" sz="3600" b="1">
                <a:solidFill>
                  <a:srgbClr val="FFFF00"/>
                </a:solidFill>
                <a:latin typeface="华文新魏" panose="02010800040101010101" pitchFamily="2" charset="-122"/>
                <a:ea typeface="华文新魏" panose="02010800040101010101" pitchFamily="2" charset="-122"/>
              </a:rPr>
              <a:t>？</a:t>
            </a:r>
            <a:endParaRPr kumimoji="1" lang="zh-CN" altLang="en-US" sz="3600" b="1">
              <a:solidFill>
                <a:srgbClr val="FFFF00"/>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ext Box 2"/>
          <p:cNvSpPr txBox="1">
            <a:spLocks noChangeArrowheads="1"/>
          </p:cNvSpPr>
          <p:nvPr/>
        </p:nvSpPr>
        <p:spPr bwMode="auto">
          <a:xfrm>
            <a:off x="2339975" y="404813"/>
            <a:ext cx="3579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3600" b="1">
                <a:solidFill>
                  <a:srgbClr val="FFFF00"/>
                </a:solidFill>
                <a:latin typeface="华文新魏" panose="02010800040101010101" pitchFamily="2" charset="-122"/>
                <a:ea typeface="华文新魏" panose="02010800040101010101" pitchFamily="2" charset="-122"/>
              </a:rPr>
              <a:t>供氧方面的阻力</a:t>
            </a:r>
            <a:endParaRPr kumimoji="1" lang="zh-CN" altLang="en-US" sz="3600" b="1">
              <a:solidFill>
                <a:srgbClr val="FFFF00"/>
              </a:solidFill>
              <a:latin typeface="华文新魏" panose="02010800040101010101" pitchFamily="2" charset="-122"/>
              <a:ea typeface="华文新魏" panose="02010800040101010101" pitchFamily="2" charset="-122"/>
            </a:endParaRPr>
          </a:p>
        </p:txBody>
      </p:sp>
      <p:sp>
        <p:nvSpPr>
          <p:cNvPr id="366595" name="Text Box 3"/>
          <p:cNvSpPr txBox="1">
            <a:spLocks noChangeArrowheads="1"/>
          </p:cNvSpPr>
          <p:nvPr/>
        </p:nvSpPr>
        <p:spPr bwMode="auto">
          <a:xfrm>
            <a:off x="0" y="1643063"/>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0000"/>
              </a:lnSpc>
              <a:buClr>
                <a:srgbClr val="FFFF00"/>
              </a:buClr>
              <a:buFont typeface="Wingdings" pitchFamily="2" charset="2"/>
              <a:buChar char="l"/>
            </a:pPr>
            <a:r>
              <a:rPr kumimoji="1" lang="en-US" altLang="zh-CN" sz="2400" b="1">
                <a:solidFill>
                  <a:srgbClr val="FFFFFF"/>
                </a:solidFill>
                <a:ea typeface="华文楷体" panose="02010600040101010101" pitchFamily="2" charset="-122"/>
              </a:rPr>
              <a:t>1/k</a:t>
            </a:r>
            <a:r>
              <a:rPr kumimoji="1" lang="en-US" altLang="zh-CN" sz="2400" b="1" baseline="-25000">
                <a:solidFill>
                  <a:srgbClr val="FFFFFF"/>
                </a:solidFill>
                <a:ea typeface="华文楷体" panose="02010600040101010101" pitchFamily="2" charset="-122"/>
              </a:rPr>
              <a:t>1</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气体主流与气</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液界面间的气膜阻力，与空气情况有关；</a:t>
            </a:r>
            <a:endParaRPr kumimoji="1" lang="zh-CN" altLang="en-US" sz="2400" b="1">
              <a:solidFill>
                <a:srgbClr val="FFFFFF"/>
              </a:solidFill>
              <a:ea typeface="华文楷体" panose="02010600040101010101" pitchFamily="2" charset="-122"/>
            </a:endParaRPr>
          </a:p>
        </p:txBody>
      </p:sp>
      <p:pic>
        <p:nvPicPr>
          <p:cNvPr id="366596" name="Picture 4" descr="5-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8275" y="2571750"/>
            <a:ext cx="389572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0" y="2500313"/>
            <a:ext cx="45720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0000"/>
              </a:lnSpc>
              <a:buClr>
                <a:srgbClr val="FFFF00"/>
              </a:buClr>
              <a:buFont typeface="Wingdings" pitchFamily="2" charset="2"/>
              <a:buChar char="l"/>
            </a:pPr>
            <a:r>
              <a:rPr kumimoji="1" lang="en-US" altLang="zh-CN" sz="2400" b="1">
                <a:solidFill>
                  <a:srgbClr val="FFFFFF"/>
                </a:solidFill>
                <a:ea typeface="华文楷体" panose="02010600040101010101" pitchFamily="2" charset="-122"/>
              </a:rPr>
              <a:t>1/k</a:t>
            </a:r>
            <a:r>
              <a:rPr kumimoji="1" lang="en-US" altLang="zh-CN" sz="2400" b="1" baseline="-25000">
                <a:solidFill>
                  <a:srgbClr val="FFFFFF"/>
                </a:solidFill>
                <a:ea typeface="华文楷体" panose="02010600040101010101" pitchFamily="2" charset="-122"/>
              </a:rPr>
              <a:t>2</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气</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液界面阻力，与空气情况有关；</a:t>
            </a:r>
            <a:endParaRPr kumimoji="1" lang="zh-CN" altLang="en-US" sz="2400" b="1">
              <a:solidFill>
                <a:srgbClr val="FFFFFF"/>
              </a:solidFill>
              <a:ea typeface="华文楷体" panose="02010600040101010101" pitchFamily="2" charset="-122"/>
            </a:endParaRPr>
          </a:p>
        </p:txBody>
      </p:sp>
      <p:sp>
        <p:nvSpPr>
          <p:cNvPr id="6" name="矩形 5"/>
          <p:cNvSpPr>
            <a:spLocks noChangeArrowheads="1"/>
          </p:cNvSpPr>
          <p:nvPr/>
        </p:nvSpPr>
        <p:spPr bwMode="auto">
          <a:xfrm>
            <a:off x="0" y="3786188"/>
            <a:ext cx="457200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0000"/>
              </a:lnSpc>
              <a:buClr>
                <a:srgbClr val="FFFF00"/>
              </a:buClr>
              <a:buFont typeface="Wingdings" pitchFamily="2" charset="2"/>
              <a:buChar char="l"/>
            </a:pPr>
            <a:r>
              <a:rPr kumimoji="1" lang="en-US" altLang="zh-CN" sz="2400" b="1">
                <a:solidFill>
                  <a:srgbClr val="FFFFFF"/>
                </a:solidFill>
                <a:ea typeface="华文楷体" panose="02010600040101010101" pitchFamily="2" charset="-122"/>
              </a:rPr>
              <a:t>1/k</a:t>
            </a:r>
            <a:r>
              <a:rPr kumimoji="1" lang="en-US" altLang="zh-CN" sz="2400" b="1" baseline="-25000">
                <a:solidFill>
                  <a:srgbClr val="FFFFFF"/>
                </a:solidFill>
                <a:ea typeface="华文楷体" panose="02010600040101010101" pitchFamily="2" charset="-122"/>
              </a:rPr>
              <a:t>3</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从气</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液界面至液体主流间的液膜阻力，与发酵液的成分和浓度有关；</a:t>
            </a:r>
            <a:endParaRPr kumimoji="1" lang="zh-CN" altLang="en-US" sz="2400" b="1">
              <a:solidFill>
                <a:srgbClr val="FFFFFF"/>
              </a:solidFill>
              <a:ea typeface="华文楷体" panose="02010600040101010101" pitchFamily="2" charset="-122"/>
            </a:endParaRPr>
          </a:p>
        </p:txBody>
      </p:sp>
      <p:sp>
        <p:nvSpPr>
          <p:cNvPr id="7" name="矩形 6"/>
          <p:cNvSpPr>
            <a:spLocks noChangeArrowheads="1"/>
          </p:cNvSpPr>
          <p:nvPr/>
        </p:nvSpPr>
        <p:spPr bwMode="auto">
          <a:xfrm>
            <a:off x="0" y="5429250"/>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0000"/>
              </a:lnSpc>
              <a:buClr>
                <a:srgbClr val="FFFF00"/>
              </a:buClr>
              <a:buFont typeface="Wingdings" pitchFamily="2" charset="2"/>
              <a:buChar char="l"/>
            </a:pPr>
            <a:r>
              <a:rPr kumimoji="1" lang="en-US" altLang="zh-CN" sz="2400" b="1">
                <a:solidFill>
                  <a:srgbClr val="FFFFFF"/>
                </a:solidFill>
                <a:ea typeface="华文楷体" panose="02010600040101010101" pitchFamily="2" charset="-122"/>
              </a:rPr>
              <a:t>1/k</a:t>
            </a:r>
            <a:r>
              <a:rPr kumimoji="1" lang="en-US" altLang="zh-CN" sz="2400" b="1" baseline="-25000">
                <a:solidFill>
                  <a:srgbClr val="FFFFFF"/>
                </a:solidFill>
                <a:ea typeface="华文楷体" panose="02010600040101010101" pitchFamily="2" charset="-122"/>
              </a:rPr>
              <a:t>4</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液体主流中的传递阻力，与发酵液的成分和浓度有关</a:t>
            </a:r>
            <a:r>
              <a:rPr kumimoji="1" lang="en-US" altLang="zh-CN" sz="2400" b="1">
                <a:solidFill>
                  <a:srgbClr val="FFFFFF"/>
                </a:solidFill>
                <a:ea typeface="华文楷体" panose="02010600040101010101" pitchFamily="2" charset="-122"/>
              </a:rPr>
              <a:t>. </a:t>
            </a:r>
            <a:endParaRPr kumimoji="1" lang="en-US" altLang="zh-CN" sz="2400" b="1">
              <a:solidFill>
                <a:srgbClr val="FFFFFF"/>
              </a:solidFill>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66594"/>
                                        </p:tgtEl>
                                        <p:attrNameLst>
                                          <p:attrName>style.visibility</p:attrName>
                                        </p:attrNameLst>
                                      </p:cBhvr>
                                      <p:to>
                                        <p:strVal val="visible"/>
                                      </p:to>
                                    </p:set>
                                    <p:anim to="" calcmode="lin" valueType="num">
                                      <p:cBhvr>
                                        <p:cTn id="7" dur="1" fill="hold"/>
                                        <p:tgtEl>
                                          <p:spTgt spid="36659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499"/>
                                          </p:stCondLst>
                                        </p:cTn>
                                        <p:tgtEl>
                                          <p:spTgt spid="366596"/>
                                        </p:tgtEl>
                                        <p:attrNameLst>
                                          <p:attrName>style.visibility</p:attrName>
                                        </p:attrNameLst>
                                      </p:cBhvr>
                                      <p:to>
                                        <p:strVal val="visible"/>
                                      </p:to>
                                    </p:set>
                                    <p:anim to="" calcmode="lin" valueType="num">
                                      <p:cBhvr>
                                        <p:cTn id="12" dur="1" fill="hold"/>
                                        <p:tgtEl>
                                          <p:spTgt spid="366596"/>
                                        </p:tgtEl>
                                      </p:cBhvr>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66595"/>
                                        </p:tgtEl>
                                        <p:attrNameLst>
                                          <p:attrName>style.visibility</p:attrName>
                                        </p:attrNameLst>
                                      </p:cBhvr>
                                      <p:to>
                                        <p:strVal val="visible"/>
                                      </p:to>
                                    </p:set>
                                    <p:anim calcmode="lin" valueType="num">
                                      <p:cBhvr additive="base">
                                        <p:cTn id="17" dur="500" fill="hold"/>
                                        <p:tgtEl>
                                          <p:spTgt spid="366595"/>
                                        </p:tgtEl>
                                        <p:attrNameLst>
                                          <p:attrName>ppt_x</p:attrName>
                                        </p:attrNameLst>
                                      </p:cBhvr>
                                      <p:tavLst>
                                        <p:tav tm="0">
                                          <p:val>
                                            <p:strVal val="#ppt_x"/>
                                          </p:val>
                                        </p:tav>
                                        <p:tav tm="100000">
                                          <p:val>
                                            <p:strVal val="#ppt_x"/>
                                          </p:val>
                                        </p:tav>
                                      </p:tavLst>
                                    </p:anim>
                                    <p:anim calcmode="lin" valueType="num">
                                      <p:cBhvr additive="base">
                                        <p:cTn id="18" dur="500" fill="hold"/>
                                        <p:tgtEl>
                                          <p:spTgt spid="36659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0"/>
                                  </p:stCondLst>
                                  <p:childTnLst>
                                    <p:animClr clrSpc="rgb" dir="cw">
                                      <p:cBhvr override="childStyle">
                                        <p:cTn id="22" dur="2000" fill="hold"/>
                                        <p:tgtEl>
                                          <p:spTgt spid="366595"/>
                                        </p:tgtEl>
                                        <p:attrNameLst>
                                          <p:attrName>style.color</p:attrName>
                                        </p:attrNameLst>
                                      </p:cBhvr>
                                      <p:to>
                                        <a:schemeClr val="accent2"/>
                                      </p:to>
                                    </p:animClr>
                                  </p:childTnLst>
                                </p:cTn>
                              </p:par>
                            </p:childTnLst>
                          </p:cTn>
                        </p:par>
                        <p:par>
                          <p:cTn id="23" fill="hold">
                            <p:stCondLst>
                              <p:cond delay="2000"/>
                            </p:stCondLst>
                            <p:childTnLst>
                              <p:par>
                                <p:cTn id="24" presetID="4" presetClass="entr" presetSubtype="16"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ox(in)">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1" nodeType="clickEffect">
                                  <p:stCondLst>
                                    <p:cond delay="0"/>
                                  </p:stCondLst>
                                  <p:childTnLst>
                                    <p:animClr clrSpc="rgb" dir="cw">
                                      <p:cBhvr override="childStyle">
                                        <p:cTn id="30" dur="2000" fill="hold"/>
                                        <p:tgtEl>
                                          <p:spTgt spid="5"/>
                                        </p:tgtEl>
                                        <p:attrNameLst>
                                          <p:attrName>style.color</p:attrName>
                                        </p:attrNameLst>
                                      </p:cBhvr>
                                      <p:to>
                                        <a:schemeClr val="accent2"/>
                                      </p:to>
                                    </p:animClr>
                                  </p:childTnLst>
                                </p:cTn>
                              </p:par>
                            </p:childTnLst>
                          </p:cTn>
                        </p:par>
                        <p:par>
                          <p:cTn id="31" fill="hold">
                            <p:stCondLst>
                              <p:cond delay="2000"/>
                            </p:stCondLst>
                            <p:childTnLst>
                              <p:par>
                                <p:cTn id="32" presetID="8" presetClass="entr" presetSubtype="16"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amond(in)">
                                      <p:cBhvr>
                                        <p:cTn id="34" dur="2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grpId="1" nodeType="clickEffect">
                                  <p:stCondLst>
                                    <p:cond delay="0"/>
                                  </p:stCondLst>
                                  <p:childTnLst>
                                    <p:animClr clrSpc="rgb" dir="cw">
                                      <p:cBhvr override="childStyle">
                                        <p:cTn id="38" dur="2000" fill="hold"/>
                                        <p:tgtEl>
                                          <p:spTgt spid="6"/>
                                        </p:tgtEl>
                                        <p:attrNameLst>
                                          <p:attrName>style.color</p:attrName>
                                        </p:attrNameLst>
                                      </p:cBhvr>
                                      <p:to>
                                        <a:schemeClr val="accent2"/>
                                      </p:to>
                                    </p:animClr>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4" grpId="0" autoUpdateAnimBg="0"/>
      <p:bldP spid="366595" grpId="0"/>
      <p:bldP spid="366595" grpId="1"/>
      <p:bldP spid="5" grpId="0"/>
      <p:bldP spid="5" grpId="1"/>
      <p:bldP spid="6" grpId="0"/>
      <p:bldP spid="6" grpId="1"/>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ext Box 2"/>
          <p:cNvSpPr txBox="1">
            <a:spLocks noChangeArrowheads="1"/>
          </p:cNvSpPr>
          <p:nvPr/>
        </p:nvSpPr>
        <p:spPr bwMode="auto">
          <a:xfrm>
            <a:off x="2268538" y="549275"/>
            <a:ext cx="3756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kumimoji="1" lang="zh-CN" altLang="en-US" sz="3600" b="1">
                <a:solidFill>
                  <a:srgbClr val="FFFF00"/>
                </a:solidFill>
                <a:latin typeface="华文新魏" panose="02010800040101010101" pitchFamily="2" charset="-122"/>
                <a:ea typeface="华文新魏" panose="02010800040101010101" pitchFamily="2" charset="-122"/>
              </a:rPr>
              <a:t>需氧方面的阻力</a:t>
            </a:r>
            <a:endParaRPr kumimoji="1" lang="zh-CN" altLang="en-US" sz="3600" b="1">
              <a:solidFill>
                <a:srgbClr val="FFFF00"/>
              </a:solidFill>
              <a:latin typeface="华文新魏" panose="02010800040101010101" pitchFamily="2" charset="-122"/>
              <a:ea typeface="华文新魏" panose="02010800040101010101" pitchFamily="2" charset="-122"/>
            </a:endParaRPr>
          </a:p>
        </p:txBody>
      </p:sp>
      <p:sp>
        <p:nvSpPr>
          <p:cNvPr id="367619" name="Text Box 3"/>
          <p:cNvSpPr txBox="1">
            <a:spLocks noChangeArrowheads="1"/>
          </p:cNvSpPr>
          <p:nvPr/>
        </p:nvSpPr>
        <p:spPr bwMode="auto">
          <a:xfrm>
            <a:off x="0" y="1714500"/>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0000"/>
              </a:lnSpc>
              <a:buClr>
                <a:srgbClr val="FFFF00"/>
              </a:buClr>
              <a:buFont typeface="Wingdings" pitchFamily="2" charset="2"/>
              <a:buChar char="l"/>
            </a:pPr>
            <a:r>
              <a:rPr kumimoji="1" lang="en-US" altLang="zh-CN" sz="2400" b="1">
                <a:solidFill>
                  <a:srgbClr val="FFFFFF"/>
                </a:solidFill>
                <a:ea typeface="华文楷体" panose="02010600040101010101" pitchFamily="2" charset="-122"/>
              </a:rPr>
              <a:t>1/k</a:t>
            </a:r>
            <a:r>
              <a:rPr kumimoji="1" lang="en-US" altLang="zh-CN" sz="2400" b="1" baseline="-25000">
                <a:solidFill>
                  <a:srgbClr val="FFFFFF"/>
                </a:solidFill>
                <a:ea typeface="华文楷体" panose="02010600040101010101" pitchFamily="2" charset="-122"/>
              </a:rPr>
              <a:t>5</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气泡表面上的液膜阻力，与发酵液的成分和浓度有关；</a:t>
            </a:r>
            <a:endParaRPr kumimoji="1" lang="zh-CN" altLang="en-US" sz="2400" b="1">
              <a:solidFill>
                <a:srgbClr val="FFFFFF"/>
              </a:solidFill>
              <a:ea typeface="华文楷体" panose="02010600040101010101" pitchFamily="2" charset="-122"/>
            </a:endParaRPr>
          </a:p>
        </p:txBody>
      </p:sp>
      <p:pic>
        <p:nvPicPr>
          <p:cNvPr id="367620" name="Picture 4" descr="5-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99038" y="2492375"/>
            <a:ext cx="4079875"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0" y="2500313"/>
            <a:ext cx="457200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0000"/>
              </a:lnSpc>
              <a:buClr>
                <a:srgbClr val="FFFF00"/>
              </a:buClr>
              <a:buFont typeface="Wingdings" pitchFamily="2" charset="2"/>
              <a:buChar char="l"/>
            </a:pPr>
            <a:r>
              <a:rPr kumimoji="1" lang="en-US" altLang="zh-CN" sz="2400" b="1">
                <a:solidFill>
                  <a:srgbClr val="FFFFFF"/>
                </a:solidFill>
                <a:ea typeface="华文楷体" panose="02010600040101010101" pitchFamily="2" charset="-122"/>
              </a:rPr>
              <a:t>1/k</a:t>
            </a:r>
            <a:r>
              <a:rPr kumimoji="1" lang="en-US" altLang="zh-CN" sz="2400" b="1" baseline="-25000">
                <a:solidFill>
                  <a:srgbClr val="FFFFFF"/>
                </a:solidFill>
                <a:ea typeface="华文楷体" panose="02010600040101010101" pitchFamily="2" charset="-122"/>
              </a:rPr>
              <a:t>6</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菌丝丛内的传递阻力，与微生物的种类、生理特性状态有关；</a:t>
            </a:r>
            <a:endParaRPr kumimoji="1" lang="zh-CN" altLang="en-US" sz="2400" b="1">
              <a:solidFill>
                <a:srgbClr val="FFFFFF"/>
              </a:solidFill>
              <a:ea typeface="华文楷体" panose="02010600040101010101" pitchFamily="2" charset="-122"/>
            </a:endParaRPr>
          </a:p>
        </p:txBody>
      </p:sp>
      <p:sp>
        <p:nvSpPr>
          <p:cNvPr id="6" name="矩形 5"/>
          <p:cNvSpPr>
            <a:spLocks noChangeArrowheads="1"/>
          </p:cNvSpPr>
          <p:nvPr/>
        </p:nvSpPr>
        <p:spPr bwMode="auto">
          <a:xfrm>
            <a:off x="0" y="4143375"/>
            <a:ext cx="4929188"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0000"/>
              </a:lnSpc>
              <a:buClr>
                <a:srgbClr val="FFFF00"/>
              </a:buClr>
              <a:buFont typeface="Wingdings" pitchFamily="2" charset="2"/>
              <a:buChar char="l"/>
            </a:pPr>
            <a:r>
              <a:rPr kumimoji="1" lang="en-US" altLang="zh-CN" sz="2400" b="1">
                <a:solidFill>
                  <a:srgbClr val="FFFFFF"/>
                </a:solidFill>
                <a:ea typeface="华文楷体" panose="02010600040101010101" pitchFamily="2" charset="-122"/>
              </a:rPr>
              <a:t>1/k</a:t>
            </a:r>
            <a:r>
              <a:rPr kumimoji="1" lang="en-US" altLang="zh-CN" sz="2400" b="1" baseline="-25000">
                <a:solidFill>
                  <a:srgbClr val="FFFFFF"/>
                </a:solidFill>
                <a:ea typeface="华文楷体" panose="02010600040101010101" pitchFamily="2" charset="-122"/>
              </a:rPr>
              <a:t>7</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细胞膜阻力，与微生物的生理特性有关；</a:t>
            </a:r>
            <a:endParaRPr kumimoji="1" lang="zh-CN" altLang="en-US" sz="2400" b="1">
              <a:solidFill>
                <a:srgbClr val="FFFFFF"/>
              </a:solidFill>
              <a:ea typeface="华文楷体" panose="02010600040101010101" pitchFamily="2" charset="-122"/>
            </a:endParaRPr>
          </a:p>
        </p:txBody>
      </p:sp>
      <p:sp>
        <p:nvSpPr>
          <p:cNvPr id="7" name="矩形 6"/>
          <p:cNvSpPr>
            <a:spLocks noChangeArrowheads="1"/>
          </p:cNvSpPr>
          <p:nvPr/>
        </p:nvSpPr>
        <p:spPr bwMode="auto">
          <a:xfrm>
            <a:off x="0" y="5357813"/>
            <a:ext cx="8501063"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0000"/>
              </a:lnSpc>
              <a:buClr>
                <a:srgbClr val="FFFF00"/>
              </a:buClr>
              <a:buFont typeface="Wingdings" pitchFamily="2" charset="2"/>
              <a:buChar char="l"/>
            </a:pPr>
            <a:r>
              <a:rPr kumimoji="1" lang="en-US" altLang="zh-CN" sz="2400" b="1">
                <a:solidFill>
                  <a:srgbClr val="FFFFFF"/>
                </a:solidFill>
                <a:ea typeface="华文楷体" panose="02010600040101010101" pitchFamily="2" charset="-122"/>
              </a:rPr>
              <a:t>1/k</a:t>
            </a:r>
            <a:r>
              <a:rPr kumimoji="1" lang="en-US" altLang="zh-CN" sz="2400" b="1" baseline="-25000">
                <a:solidFill>
                  <a:srgbClr val="FFFFFF"/>
                </a:solidFill>
                <a:ea typeface="华文楷体" panose="02010600040101010101" pitchFamily="2" charset="-122"/>
              </a:rPr>
              <a:t>8</a:t>
            </a:r>
            <a:r>
              <a:rPr kumimoji="1" lang="en-US" altLang="zh-CN" sz="2400" b="1">
                <a:solidFill>
                  <a:srgbClr val="FFFFFF"/>
                </a:solidFill>
                <a:ea typeface="华文楷体" panose="02010600040101010101" pitchFamily="2" charset="-122"/>
              </a:rPr>
              <a:t>——</a:t>
            </a:r>
            <a:r>
              <a:rPr kumimoji="1" lang="zh-CN" altLang="en-US" sz="2400" b="1">
                <a:solidFill>
                  <a:srgbClr val="FFFFFF"/>
                </a:solidFill>
                <a:ea typeface="华文楷体" panose="02010600040101010101" pitchFamily="2" charset="-122"/>
              </a:rPr>
              <a:t>细胞呼吸酶与氧反应的阻力，与微生物的种类、生理特性状态有关</a:t>
            </a:r>
            <a:r>
              <a:rPr kumimoji="1" lang="en-US" altLang="zh-CN" sz="2400" b="1">
                <a:solidFill>
                  <a:srgbClr val="FFFFFF"/>
                </a:solidFill>
                <a:ea typeface="华文楷体" panose="02010600040101010101" pitchFamily="2" charset="-122"/>
              </a:rPr>
              <a:t>.</a:t>
            </a:r>
            <a:endParaRPr kumimoji="1" lang="en-US" altLang="zh-CN" sz="2400" b="1">
              <a:solidFill>
                <a:srgbClr val="FFFFFF"/>
              </a:solidFill>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67618"/>
                                        </p:tgtEl>
                                        <p:attrNameLst>
                                          <p:attrName>style.visibility</p:attrName>
                                        </p:attrNameLst>
                                      </p:cBhvr>
                                      <p:to>
                                        <p:strVal val="visible"/>
                                      </p:to>
                                    </p:set>
                                    <p:anim to="" calcmode="lin" valueType="num">
                                      <p:cBhvr>
                                        <p:cTn id="7" dur="1" fill="hold"/>
                                        <p:tgtEl>
                                          <p:spTgt spid="367618"/>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499"/>
                                          </p:stCondLst>
                                        </p:cTn>
                                        <p:tgtEl>
                                          <p:spTgt spid="367620"/>
                                        </p:tgtEl>
                                        <p:attrNameLst>
                                          <p:attrName>style.visibility</p:attrName>
                                        </p:attrNameLst>
                                      </p:cBhvr>
                                      <p:to>
                                        <p:strVal val="visible"/>
                                      </p:to>
                                    </p:set>
                                    <p:anim to="" calcmode="lin" valueType="num">
                                      <p:cBhvr>
                                        <p:cTn id="12" dur="1" fill="hold"/>
                                        <p:tgtEl>
                                          <p:spTgt spid="367620"/>
                                        </p:tgtEl>
                                      </p:cBhvr>
                                    </p:anim>
                                  </p:childTnLst>
                                </p:cTn>
                              </p:par>
                            </p:childTnLst>
                          </p:cTn>
                        </p:par>
                      </p:childTnLst>
                    </p:cTn>
                  </p:par>
                  <p:par>
                    <p:cTn id="13" fill="hold">
                      <p:stCondLst>
                        <p:cond delay="indefinite"/>
                      </p:stCondLst>
                      <p:childTnLst>
                        <p:par>
                          <p:cTn id="14" fill="hold">
                            <p:stCondLst>
                              <p:cond delay="0"/>
                            </p:stCondLst>
                            <p:childTnLst>
                              <p:par>
                                <p:cTn id="15" presetID="2" presetClass="entr" presetSubtype="6" fill="hold" grpId="0" nodeType="clickEffect">
                                  <p:stCondLst>
                                    <p:cond delay="0"/>
                                  </p:stCondLst>
                                  <p:childTnLst>
                                    <p:set>
                                      <p:cBhvr>
                                        <p:cTn id="16" dur="1" fill="hold">
                                          <p:stCondLst>
                                            <p:cond delay="0"/>
                                          </p:stCondLst>
                                        </p:cTn>
                                        <p:tgtEl>
                                          <p:spTgt spid="367619"/>
                                        </p:tgtEl>
                                        <p:attrNameLst>
                                          <p:attrName>style.visibility</p:attrName>
                                        </p:attrNameLst>
                                      </p:cBhvr>
                                      <p:to>
                                        <p:strVal val="visible"/>
                                      </p:to>
                                    </p:set>
                                    <p:anim calcmode="lin" valueType="num">
                                      <p:cBhvr additive="base">
                                        <p:cTn id="17" dur="500" fill="hold"/>
                                        <p:tgtEl>
                                          <p:spTgt spid="367619"/>
                                        </p:tgtEl>
                                        <p:attrNameLst>
                                          <p:attrName>ppt_x</p:attrName>
                                        </p:attrNameLst>
                                      </p:cBhvr>
                                      <p:tavLst>
                                        <p:tav tm="0">
                                          <p:val>
                                            <p:strVal val="1+#ppt_w/2"/>
                                          </p:val>
                                        </p:tav>
                                        <p:tav tm="100000">
                                          <p:val>
                                            <p:strVal val="#ppt_x"/>
                                          </p:val>
                                        </p:tav>
                                      </p:tavLst>
                                    </p:anim>
                                    <p:anim calcmode="lin" valueType="num">
                                      <p:cBhvr additive="base">
                                        <p:cTn id="18" dur="500" fill="hold"/>
                                        <p:tgtEl>
                                          <p:spTgt spid="3676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0"/>
                                  </p:stCondLst>
                                  <p:childTnLst>
                                    <p:animClr clrSpc="rgb" dir="cw">
                                      <p:cBhvr override="childStyle">
                                        <p:cTn id="22" dur="2000" fill="hold"/>
                                        <p:tgtEl>
                                          <p:spTgt spid="367619"/>
                                        </p:tgtEl>
                                        <p:attrNameLst>
                                          <p:attrName>style.color</p:attrName>
                                        </p:attrNameLst>
                                      </p:cBhvr>
                                      <p:to>
                                        <a:schemeClr val="accent2"/>
                                      </p:to>
                                    </p:animClr>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grpId="1" nodeType="clickEffect">
                                  <p:stCondLst>
                                    <p:cond delay="0"/>
                                  </p:stCondLst>
                                  <p:childTnLst>
                                    <p:animClr clrSpc="rgb" dir="cw">
                                      <p:cBhvr override="childStyle">
                                        <p:cTn id="31" dur="2000" fill="hold"/>
                                        <p:tgtEl>
                                          <p:spTgt spid="5"/>
                                        </p:tgtEl>
                                        <p:attrNameLst>
                                          <p:attrName>style.color</p:attrName>
                                        </p:attrNameLst>
                                      </p:cBhvr>
                                      <p:to>
                                        <a:schemeClr val="accent2"/>
                                      </p:to>
                                    </p:animClr>
                                  </p:childTnLst>
                                </p:cTn>
                              </p:par>
                            </p:childTnLst>
                          </p:cTn>
                        </p:par>
                        <p:par>
                          <p:cTn id="32" fill="hold">
                            <p:stCondLst>
                              <p:cond delay="2000"/>
                            </p:stCondLst>
                            <p:childTnLst>
                              <p:par>
                                <p:cTn id="33" presetID="4"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ox(i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grpId="1" nodeType="clickEffect">
                                  <p:stCondLst>
                                    <p:cond delay="0"/>
                                  </p:stCondLst>
                                  <p:childTnLst>
                                    <p:animClr clrSpc="rgb" dir="cw">
                                      <p:cBhvr override="childStyle">
                                        <p:cTn id="39" dur="2000" fill="hold"/>
                                        <p:tgtEl>
                                          <p:spTgt spid="6"/>
                                        </p:tgtEl>
                                        <p:attrNameLst>
                                          <p:attrName>style.color</p:attrName>
                                        </p:attrNameLst>
                                      </p:cBhvr>
                                      <p:to>
                                        <a:schemeClr val="accent2"/>
                                      </p:to>
                                    </p:animClr>
                                  </p:childTnLst>
                                </p:cTn>
                              </p:par>
                            </p:childTnLst>
                          </p:cTn>
                        </p:par>
                        <p:par>
                          <p:cTn id="40" fill="hold">
                            <p:stCondLst>
                              <p:cond delay="2000"/>
                            </p:stCondLst>
                            <p:childTnLst>
                              <p:par>
                                <p:cTn id="41" presetID="8"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amond(in)">
                                      <p:cBhvr>
                                        <p:cTn id="4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8" grpId="0" autoUpdateAnimBg="0"/>
      <p:bldP spid="367619" grpId="0"/>
      <p:bldP spid="367619" grpId="1"/>
      <p:bldP spid="5" grpId="0"/>
      <p:bldP spid="5" grpId="1"/>
      <p:bldP spid="6" grpId="0"/>
      <p:bldP spid="6" grpId="1"/>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403350" y="3789363"/>
            <a:ext cx="731678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50000"/>
              </a:lnSpc>
              <a:buClr>
                <a:schemeClr val="tx1"/>
              </a:buClr>
              <a:buFont typeface="Wingdings" pitchFamily="2" charset="2"/>
              <a:buChar char="Ø"/>
            </a:pPr>
            <a:r>
              <a:rPr kumimoji="1" lang="zh-CN" altLang="en-US" sz="2800" b="1">
                <a:ea typeface="华文楷体" panose="02010600040101010101" pitchFamily="2" charset="-122"/>
              </a:rPr>
              <a:t>良好的搅拌使气泡和液体充分混合而产生湍流，可减少</a:t>
            </a:r>
            <a:r>
              <a:rPr kumimoji="1" lang="en-US" altLang="zh-CN" sz="2800" b="1">
                <a:ea typeface="华文楷体" panose="02010600040101010101" pitchFamily="2" charset="-122"/>
              </a:rPr>
              <a:t>1/</a:t>
            </a:r>
            <a:r>
              <a:rPr kumimoji="1" lang="en-US" altLang="zh-CN" sz="2800" b="1" i="1">
                <a:ea typeface="华文楷体" panose="02010600040101010101" pitchFamily="2" charset="-122"/>
              </a:rPr>
              <a:t>k</a:t>
            </a:r>
            <a:r>
              <a:rPr kumimoji="1" lang="en-US" altLang="zh-CN" sz="2800" b="1" baseline="-25000">
                <a:ea typeface="华文楷体" panose="02010600040101010101" pitchFamily="2" charset="-122"/>
              </a:rPr>
              <a:t>3</a:t>
            </a:r>
            <a:r>
              <a:rPr kumimoji="1" lang="zh-CN" altLang="en-US" sz="2800" b="1">
                <a:ea typeface="华文楷体" panose="02010600040101010101" pitchFamily="2" charset="-122"/>
              </a:rPr>
              <a:t>、</a:t>
            </a:r>
            <a:r>
              <a:rPr kumimoji="1" lang="en-US" altLang="zh-CN" sz="2800" b="1">
                <a:ea typeface="华文楷体" panose="02010600040101010101" pitchFamily="2" charset="-122"/>
              </a:rPr>
              <a:t>1/</a:t>
            </a:r>
            <a:r>
              <a:rPr kumimoji="1" lang="en-US" altLang="zh-CN" sz="2800" b="1" i="1">
                <a:ea typeface="华文楷体" panose="02010600040101010101" pitchFamily="2" charset="-122"/>
              </a:rPr>
              <a:t>k</a:t>
            </a:r>
            <a:r>
              <a:rPr kumimoji="1" lang="en-US" altLang="zh-CN" sz="2800" b="1" baseline="-25000">
                <a:ea typeface="华文楷体" panose="02010600040101010101" pitchFamily="2" charset="-122"/>
              </a:rPr>
              <a:t>4</a:t>
            </a:r>
            <a:r>
              <a:rPr kumimoji="1" lang="zh-CN" altLang="en-US" sz="2800" b="1">
                <a:ea typeface="华文楷体" panose="02010600040101010101" pitchFamily="2" charset="-122"/>
              </a:rPr>
              <a:t>，加速氧的传递。</a:t>
            </a:r>
            <a:endParaRPr kumimoji="1" lang="zh-CN" altLang="en-US" sz="2800" b="1">
              <a:ea typeface="华文楷体" panose="02010600040101010101" pitchFamily="2" charset="-122"/>
            </a:endParaRPr>
          </a:p>
        </p:txBody>
      </p:sp>
      <p:sp>
        <p:nvSpPr>
          <p:cNvPr id="2" name="矩形​​ 1"/>
          <p:cNvSpPr>
            <a:spLocks noChangeArrowheads="1"/>
          </p:cNvSpPr>
          <p:nvPr/>
        </p:nvSpPr>
        <p:spPr bwMode="auto">
          <a:xfrm>
            <a:off x="909638" y="719138"/>
            <a:ext cx="21288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zh-CN" sz="2800">
                <a:solidFill>
                  <a:srgbClr val="66FF33"/>
                </a:solidFill>
                <a:ea typeface="宋体" pitchFamily="2" charset="-122"/>
              </a:rPr>
              <a:t> </a:t>
            </a:r>
            <a:r>
              <a:rPr lang="zh-CN" altLang="en-US" sz="3600" b="1">
                <a:solidFill>
                  <a:srgbClr val="FFFF00"/>
                </a:solidFill>
                <a:latin typeface="华文新魏" panose="02010800040101010101" pitchFamily="2" charset="-122"/>
                <a:ea typeface="华文新魏" panose="02010800040101010101" pitchFamily="2" charset="-122"/>
              </a:rPr>
              <a:t>供氧方面</a:t>
            </a:r>
            <a:endParaRPr lang="zh-CN" altLang="en-US" sz="3600" b="1">
              <a:solidFill>
                <a:srgbClr val="FFFF00"/>
              </a:solidFill>
              <a:latin typeface="华文新魏" panose="02010800040101010101" pitchFamily="2" charset="-122"/>
              <a:ea typeface="华文新魏" panose="02010800040101010101" pitchFamily="2" charset="-122"/>
            </a:endParaRPr>
          </a:p>
        </p:txBody>
      </p:sp>
      <p:sp>
        <p:nvSpPr>
          <p:cNvPr id="3" name="矩形​​ 2"/>
          <p:cNvSpPr>
            <a:spLocks noChangeArrowheads="1"/>
          </p:cNvSpPr>
          <p:nvPr/>
        </p:nvSpPr>
        <p:spPr bwMode="auto">
          <a:xfrm>
            <a:off x="1403350" y="1882775"/>
            <a:ext cx="708501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buClr>
                <a:srgbClr val="FFFFFF"/>
              </a:buClr>
              <a:buFont typeface="Wingdings" pitchFamily="2" charset="2"/>
              <a:buChar char="Ø"/>
            </a:pPr>
            <a:r>
              <a:rPr lang="zh-CN" altLang="en-US" sz="2800">
                <a:solidFill>
                  <a:srgbClr val="FFFFFF"/>
                </a:solidFill>
                <a:ea typeface="华文楷体" panose="02010600040101010101" pitchFamily="2" charset="-122"/>
              </a:rPr>
              <a:t>由于氧很难溶于水，所以供氧方面的</a:t>
            </a:r>
            <a:r>
              <a:rPr lang="zh-CN" altLang="en-US" sz="2800" b="1">
                <a:solidFill>
                  <a:srgbClr val="FFFF00"/>
                </a:solidFill>
                <a:ea typeface="华文楷体" panose="02010600040101010101" pitchFamily="2" charset="-122"/>
              </a:rPr>
              <a:t>液膜阻力</a:t>
            </a:r>
            <a:r>
              <a:rPr lang="zh-CN" altLang="en-US" sz="2800" b="1">
                <a:solidFill>
                  <a:srgbClr val="FFFFFF"/>
                </a:solidFill>
                <a:ea typeface="华文楷体" panose="02010600040101010101" pitchFamily="2" charset="-122"/>
              </a:rPr>
              <a:t>（</a:t>
            </a:r>
            <a:r>
              <a:rPr lang="en-US" altLang="zh-CN" sz="2800" b="1">
                <a:solidFill>
                  <a:srgbClr val="FFFF00"/>
                </a:solidFill>
                <a:ea typeface="华文楷体" panose="02010600040101010101" pitchFamily="2" charset="-122"/>
              </a:rPr>
              <a:t>1/</a:t>
            </a:r>
            <a:r>
              <a:rPr lang="en-US" altLang="zh-CN" sz="2800" b="1" i="1">
                <a:solidFill>
                  <a:srgbClr val="FFFF00"/>
                </a:solidFill>
                <a:ea typeface="华文楷体" panose="02010600040101010101" pitchFamily="2" charset="-122"/>
              </a:rPr>
              <a:t>k</a:t>
            </a:r>
            <a:r>
              <a:rPr lang="en-US" altLang="zh-CN" sz="2800" b="1" baseline="-25000">
                <a:solidFill>
                  <a:srgbClr val="FFFF00"/>
                </a:solidFill>
                <a:ea typeface="华文楷体" panose="02010600040101010101" pitchFamily="2" charset="-122"/>
              </a:rPr>
              <a:t>3</a:t>
            </a:r>
            <a:r>
              <a:rPr lang="zh-CN" altLang="en-US" sz="2800" b="1">
                <a:solidFill>
                  <a:srgbClr val="FFFFFF"/>
                </a:solidFill>
                <a:ea typeface="华文楷体" panose="02010600040101010101" pitchFamily="2" charset="-122"/>
              </a:rPr>
              <a:t>）</a:t>
            </a:r>
            <a:r>
              <a:rPr lang="zh-CN" altLang="en-US" sz="2800">
                <a:solidFill>
                  <a:srgbClr val="FFFFFF"/>
                </a:solidFill>
                <a:ea typeface="华文楷体" panose="02010600040101010101" pitchFamily="2" charset="-122"/>
              </a:rPr>
              <a:t>是氧溶于水时的限制因素。</a:t>
            </a:r>
            <a:endParaRPr lang="zh-CN" altLang="en-US" sz="2800">
              <a:solidFill>
                <a:srgbClr val="FFFFFF"/>
              </a:solidFill>
              <a:ea typeface="华文楷体" panose="02010600040101010101" pitchFamily="2" charset="-122"/>
            </a:endParaRPr>
          </a:p>
        </p:txBody>
      </p:sp>
      <p:pic>
        <p:nvPicPr>
          <p:cNvPr id="5" name="Picture 4" descr="5-2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7813" y="1989138"/>
            <a:ext cx="6684962"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nodeType="clickEffect">
                                  <p:stCondLst>
                                    <p:cond delay="0"/>
                                  </p:stCondLst>
                                  <p:childTnLst>
                                    <p:set>
                                      <p:cBhvr>
                                        <p:cTn id="12" dur="1" fill="hold">
                                          <p:stCondLst>
                                            <p:cond delay="499"/>
                                          </p:stCondLst>
                                        </p:cTn>
                                        <p:tgtEl>
                                          <p:spTgt spid="5"/>
                                        </p:tgtEl>
                                        <p:attrNameLst>
                                          <p:attrName>style.visibility</p:attrName>
                                        </p:attrNameLst>
                                      </p:cBhvr>
                                      <p:to>
                                        <p:strVal val="visible"/>
                                      </p:to>
                                    </p:set>
                                    <p:anim to="" calcmode="lin" valueType="num">
                                      <p:cBhvr>
                                        <p:cTn id="13" dur="1" fill="hold"/>
                                        <p:tgtEl>
                                          <p:spTgt spid="5"/>
                                        </p:tgtEl>
                                      </p:cBhvr>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4274"/>
                                        </p:tgtEl>
                                        <p:attrNameLst>
                                          <p:attrName>style.visibility</p:attrName>
                                        </p:attrNameLst>
                                      </p:cBhvr>
                                      <p:to>
                                        <p:strVal val="visible"/>
                                      </p:to>
                                    </p:set>
                                    <p:anim calcmode="lin" valueType="num">
                                      <p:cBhvr additive="base">
                                        <p:cTn id="29" dur="500" fill="hold"/>
                                        <p:tgtEl>
                                          <p:spTgt spid="54274"/>
                                        </p:tgtEl>
                                        <p:attrNameLst>
                                          <p:attrName>ppt_x</p:attrName>
                                        </p:attrNameLst>
                                      </p:cBhvr>
                                      <p:tavLst>
                                        <p:tav tm="0">
                                          <p:val>
                                            <p:strVal val="#ppt_x"/>
                                          </p:val>
                                        </p:tav>
                                        <p:tav tm="100000">
                                          <p:val>
                                            <p:strVal val="#ppt_x"/>
                                          </p:val>
                                        </p:tav>
                                      </p:tavLst>
                                    </p:anim>
                                    <p:anim calcmode="lin" valueType="num">
                                      <p:cBhvr additive="base">
                                        <p:cTn id="30" dur="500" fill="hold"/>
                                        <p:tgtEl>
                                          <p:spTgt spid="542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P spid="2"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755650" y="4724400"/>
            <a:ext cx="7561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buFont typeface="Wingdings" pitchFamily="2" charset="2"/>
              <a:buChar char="Ø"/>
            </a:pPr>
            <a:r>
              <a:rPr kumimoji="1" lang="en-US" altLang="zh-CN" sz="2400" b="1">
                <a:ea typeface="华文楷体" panose="02010600040101010101" pitchFamily="2" charset="-122"/>
              </a:rPr>
              <a:t>1/</a:t>
            </a:r>
            <a:r>
              <a:rPr kumimoji="1" lang="en-US" altLang="zh-CN" sz="2400" b="1" i="1">
                <a:ea typeface="华文楷体" panose="02010600040101010101" pitchFamily="2" charset="-122"/>
              </a:rPr>
              <a:t>k</a:t>
            </a:r>
            <a:r>
              <a:rPr kumimoji="1" lang="en-US" altLang="zh-CN" sz="2400" b="1" baseline="-25000">
                <a:ea typeface="华文楷体" panose="02010600040101010101" pitchFamily="2" charset="-122"/>
              </a:rPr>
              <a:t>8</a:t>
            </a:r>
            <a:r>
              <a:rPr kumimoji="1" lang="zh-CN" altLang="en-US" sz="2400" b="1">
                <a:ea typeface="华文楷体" panose="02010600040101010101" pitchFamily="2" charset="-122"/>
              </a:rPr>
              <a:t>与微生物生长及代谢的条件有关，若生长条件合适，代谢产物能及时移去，则</a:t>
            </a:r>
            <a:r>
              <a:rPr kumimoji="1" lang="en-US" altLang="zh-CN" sz="2400" b="1">
                <a:ea typeface="华文楷体" panose="02010600040101010101" pitchFamily="2" charset="-122"/>
              </a:rPr>
              <a:t>1/</a:t>
            </a:r>
            <a:r>
              <a:rPr kumimoji="1" lang="en-US" altLang="zh-CN" sz="2400" b="1" i="1">
                <a:ea typeface="华文楷体" panose="02010600040101010101" pitchFamily="2" charset="-122"/>
              </a:rPr>
              <a:t>k</a:t>
            </a:r>
            <a:r>
              <a:rPr kumimoji="1" lang="en-US" altLang="zh-CN" sz="2400" b="1" baseline="-25000">
                <a:ea typeface="华文楷体" panose="02010600040101010101" pitchFamily="2" charset="-122"/>
              </a:rPr>
              <a:t>8</a:t>
            </a:r>
            <a:r>
              <a:rPr kumimoji="1" lang="zh-CN" altLang="en-US" sz="2400" b="1">
                <a:ea typeface="华文楷体" panose="02010600040101010101" pitchFamily="2" charset="-122"/>
              </a:rPr>
              <a:t>就会减少，否则就会增大。</a:t>
            </a:r>
            <a:endParaRPr kumimoji="1" lang="zh-CN" altLang="en-US" sz="2400" b="1">
              <a:ea typeface="华文楷体" panose="02010600040101010101" pitchFamily="2" charset="-122"/>
            </a:endParaRPr>
          </a:p>
        </p:txBody>
      </p:sp>
      <p:sp>
        <p:nvSpPr>
          <p:cNvPr id="2" name="矩形​​ 1"/>
          <p:cNvSpPr>
            <a:spLocks noChangeArrowheads="1"/>
          </p:cNvSpPr>
          <p:nvPr/>
        </p:nvSpPr>
        <p:spPr bwMode="auto">
          <a:xfrm>
            <a:off x="1173163" y="657225"/>
            <a:ext cx="2030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zh-CN" altLang="en-US" sz="3600" b="1">
                <a:solidFill>
                  <a:srgbClr val="FFFF00"/>
                </a:solidFill>
                <a:latin typeface="华文新魏" panose="02010800040101010101" pitchFamily="2" charset="-122"/>
                <a:ea typeface="华文新魏" panose="02010800040101010101" pitchFamily="2" charset="-122"/>
              </a:rPr>
              <a:t>耗氧方面</a:t>
            </a:r>
            <a:endParaRPr lang="zh-CN" altLang="en-US" sz="3600" b="1">
              <a:solidFill>
                <a:srgbClr val="FFFF00"/>
              </a:solidFill>
              <a:latin typeface="华文新魏" panose="02010800040101010101" pitchFamily="2" charset="-122"/>
              <a:ea typeface="华文新魏" panose="02010800040101010101" pitchFamily="2" charset="-122"/>
            </a:endParaRPr>
          </a:p>
        </p:txBody>
      </p:sp>
      <p:sp>
        <p:nvSpPr>
          <p:cNvPr id="3" name="矩形​​ 2"/>
          <p:cNvSpPr>
            <a:spLocks noChangeArrowheads="1"/>
          </p:cNvSpPr>
          <p:nvPr/>
        </p:nvSpPr>
        <p:spPr bwMode="auto">
          <a:xfrm>
            <a:off x="755650" y="1557338"/>
            <a:ext cx="7632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buFont typeface="Wingdings" pitchFamily="2" charset="2"/>
              <a:buChar char="Ø"/>
            </a:pPr>
            <a:r>
              <a:rPr lang="zh-CN" altLang="en-US" sz="2400" b="1">
                <a:solidFill>
                  <a:srgbClr val="FFFFFF"/>
                </a:solidFill>
                <a:ea typeface="华文楷体" panose="02010600040101010101" pitchFamily="2" charset="-122"/>
              </a:rPr>
              <a:t>细胞壁上与液体主流中氧的浓度差很小，即</a:t>
            </a:r>
            <a:r>
              <a:rPr lang="en-US" altLang="zh-CN" sz="2400" b="1">
                <a:solidFill>
                  <a:srgbClr val="FFFF00"/>
                </a:solidFill>
                <a:ea typeface="华文楷体" panose="02010600040101010101" pitchFamily="2" charset="-122"/>
              </a:rPr>
              <a:t>1/</a:t>
            </a:r>
            <a:r>
              <a:rPr lang="en-US" altLang="zh-CN" sz="2400" b="1" i="1">
                <a:solidFill>
                  <a:srgbClr val="FFFF00"/>
                </a:solidFill>
                <a:ea typeface="华文楷体" panose="02010600040101010101" pitchFamily="2" charset="-122"/>
              </a:rPr>
              <a:t>k</a:t>
            </a:r>
            <a:r>
              <a:rPr lang="en-US" altLang="zh-CN" sz="2400" b="1" baseline="-25000">
                <a:solidFill>
                  <a:srgbClr val="FFFF00"/>
                </a:solidFill>
                <a:ea typeface="华文楷体" panose="02010600040101010101" pitchFamily="2" charset="-122"/>
              </a:rPr>
              <a:t>5</a:t>
            </a:r>
            <a:r>
              <a:rPr lang="zh-CN" altLang="en-US" sz="2400" b="1">
                <a:solidFill>
                  <a:srgbClr val="FFFF00"/>
                </a:solidFill>
                <a:ea typeface="华文楷体" panose="02010600040101010101" pitchFamily="2" charset="-122"/>
              </a:rPr>
              <a:t>很小</a:t>
            </a:r>
            <a:r>
              <a:rPr lang="zh-CN" altLang="en-US" sz="2400" b="1">
                <a:solidFill>
                  <a:srgbClr val="FFFFFF"/>
                </a:solidFill>
                <a:ea typeface="华文楷体" panose="02010600040101010101" pitchFamily="2" charset="-122"/>
              </a:rPr>
              <a:t>；而</a:t>
            </a:r>
            <a:r>
              <a:rPr lang="zh-CN" altLang="en-US" sz="2400" b="1">
                <a:solidFill>
                  <a:srgbClr val="CCFFFF"/>
                </a:solidFill>
                <a:ea typeface="华文楷体" panose="02010600040101010101" pitchFamily="2" charset="-122"/>
              </a:rPr>
              <a:t>菌丝丛</a:t>
            </a:r>
            <a:r>
              <a:rPr lang="zh-CN" altLang="en-US" sz="2400" b="1">
                <a:solidFill>
                  <a:srgbClr val="FFFFFF"/>
                </a:solidFill>
                <a:ea typeface="华文楷体" panose="02010600040101010101" pitchFamily="2" charset="-122"/>
              </a:rPr>
              <a:t>（或菌丝团）的阻力（</a:t>
            </a:r>
            <a:r>
              <a:rPr lang="en-US" altLang="zh-CN" sz="2400" b="1">
                <a:solidFill>
                  <a:srgbClr val="FFFF00"/>
                </a:solidFill>
                <a:ea typeface="华文楷体" panose="02010600040101010101" pitchFamily="2" charset="-122"/>
              </a:rPr>
              <a:t>1/</a:t>
            </a:r>
            <a:r>
              <a:rPr lang="en-US" altLang="zh-CN" sz="2400" b="1" i="1">
                <a:solidFill>
                  <a:srgbClr val="FFFF00"/>
                </a:solidFill>
                <a:ea typeface="华文楷体" panose="02010600040101010101" pitchFamily="2" charset="-122"/>
              </a:rPr>
              <a:t>k</a:t>
            </a:r>
            <a:r>
              <a:rPr lang="en-US" altLang="zh-CN" sz="2400" b="1" baseline="-25000">
                <a:solidFill>
                  <a:srgbClr val="FFFF00"/>
                </a:solidFill>
                <a:ea typeface="华文楷体" panose="02010600040101010101" pitchFamily="2" charset="-122"/>
              </a:rPr>
              <a:t>6</a:t>
            </a:r>
            <a:r>
              <a:rPr lang="zh-CN" altLang="en-US" sz="2400" b="1">
                <a:solidFill>
                  <a:srgbClr val="FFFFFF"/>
                </a:solidFill>
                <a:ea typeface="华文楷体" panose="02010600040101010101" pitchFamily="2" charset="-122"/>
              </a:rPr>
              <a:t>）对菌丝体的摄氧能力影响显著。</a:t>
            </a:r>
            <a:endParaRPr lang="zh-CN" altLang="en-US" sz="2400" b="1">
              <a:solidFill>
                <a:srgbClr val="FFFFFF"/>
              </a:solidFill>
              <a:ea typeface="华文楷体" panose="02010600040101010101" pitchFamily="2" charset="-122"/>
            </a:endParaRPr>
          </a:p>
        </p:txBody>
      </p:sp>
      <p:sp>
        <p:nvSpPr>
          <p:cNvPr id="4" name="矩形​​ 3"/>
          <p:cNvSpPr>
            <a:spLocks noChangeArrowheads="1"/>
          </p:cNvSpPr>
          <p:nvPr/>
        </p:nvSpPr>
        <p:spPr bwMode="auto">
          <a:xfrm>
            <a:off x="755650" y="2997200"/>
            <a:ext cx="7488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buFont typeface="Wingdings" pitchFamily="2" charset="2"/>
              <a:buChar char="Ø"/>
            </a:pPr>
            <a:r>
              <a:rPr lang="zh-CN" altLang="en-US" sz="2400" b="1">
                <a:solidFill>
                  <a:srgbClr val="FFFFFF"/>
                </a:solidFill>
                <a:ea typeface="华文楷体" panose="02010600040101010101" pitchFamily="2" charset="-122"/>
              </a:rPr>
              <a:t>在耗氧方面的主要阻力是</a:t>
            </a:r>
            <a:r>
              <a:rPr lang="en-US" altLang="zh-CN" sz="2400" b="1">
                <a:solidFill>
                  <a:srgbClr val="FFFFFF"/>
                </a:solidFill>
                <a:ea typeface="华文楷体" panose="02010600040101010101" pitchFamily="2" charset="-122"/>
              </a:rPr>
              <a:t>1/</a:t>
            </a:r>
            <a:r>
              <a:rPr lang="en-US" altLang="zh-CN" sz="2400" b="1" i="1">
                <a:solidFill>
                  <a:srgbClr val="FFFFFF"/>
                </a:solidFill>
                <a:ea typeface="华文楷体" panose="02010600040101010101" pitchFamily="2" charset="-122"/>
              </a:rPr>
              <a:t>k</a:t>
            </a:r>
            <a:r>
              <a:rPr lang="en-US" altLang="zh-CN" sz="2400" b="1" baseline="-25000">
                <a:solidFill>
                  <a:srgbClr val="FFFFFF"/>
                </a:solidFill>
                <a:ea typeface="华文楷体" panose="02010600040101010101" pitchFamily="2" charset="-122"/>
              </a:rPr>
              <a:t>6</a:t>
            </a:r>
            <a:r>
              <a:rPr lang="zh-CN" altLang="en-US" sz="2400" b="1">
                <a:solidFill>
                  <a:srgbClr val="FFFFFF"/>
                </a:solidFill>
                <a:ea typeface="华文楷体" panose="02010600040101010101" pitchFamily="2" charset="-122"/>
              </a:rPr>
              <a:t>、</a:t>
            </a:r>
            <a:r>
              <a:rPr lang="en-US" altLang="zh-CN" sz="2400" b="1">
                <a:solidFill>
                  <a:srgbClr val="FFFFFF"/>
                </a:solidFill>
                <a:ea typeface="华文楷体" panose="02010600040101010101" pitchFamily="2" charset="-122"/>
              </a:rPr>
              <a:t>1/</a:t>
            </a:r>
            <a:r>
              <a:rPr lang="en-US" altLang="zh-CN" sz="2400" b="1" i="1">
                <a:solidFill>
                  <a:srgbClr val="FFFFFF"/>
                </a:solidFill>
                <a:ea typeface="华文楷体" panose="02010600040101010101" pitchFamily="2" charset="-122"/>
              </a:rPr>
              <a:t>k</a:t>
            </a:r>
            <a:r>
              <a:rPr lang="en-US" altLang="zh-CN" sz="2400" b="1" baseline="-25000">
                <a:solidFill>
                  <a:srgbClr val="FFFFFF"/>
                </a:solidFill>
                <a:ea typeface="华文楷体" panose="02010600040101010101" pitchFamily="2" charset="-122"/>
              </a:rPr>
              <a:t>7</a:t>
            </a:r>
            <a:r>
              <a:rPr lang="zh-CN" altLang="en-US" sz="2400" b="1">
                <a:solidFill>
                  <a:srgbClr val="FFFFFF"/>
                </a:solidFill>
                <a:ea typeface="华文楷体" panose="02010600040101010101" pitchFamily="2" charset="-122"/>
              </a:rPr>
              <a:t>。</a:t>
            </a:r>
            <a:endParaRPr lang="zh-CN" altLang="en-US" sz="2400" b="1">
              <a:ea typeface="华文楷体" panose="02010600040101010101" pitchFamily="2" charset="-122"/>
            </a:endParaRPr>
          </a:p>
        </p:txBody>
      </p:sp>
      <p:sp>
        <p:nvSpPr>
          <p:cNvPr id="5" name="矩形​​ 4"/>
          <p:cNvSpPr>
            <a:spLocks noChangeArrowheads="1"/>
          </p:cNvSpPr>
          <p:nvPr/>
        </p:nvSpPr>
        <p:spPr bwMode="auto">
          <a:xfrm>
            <a:off x="739775" y="3941763"/>
            <a:ext cx="830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buFont typeface="Wingdings" pitchFamily="2" charset="2"/>
              <a:buChar char="Ø"/>
            </a:pPr>
            <a:r>
              <a:rPr lang="zh-CN" altLang="en-US" sz="2400" b="1">
                <a:solidFill>
                  <a:srgbClr val="FFFFFF"/>
                </a:solidFill>
                <a:ea typeface="华文楷体" panose="02010600040101010101" pitchFamily="2" charset="-122"/>
              </a:rPr>
              <a:t>在搅拌 工艺条件下，结团现象减少，能降低</a:t>
            </a:r>
            <a:r>
              <a:rPr lang="en-US" altLang="zh-CN" sz="2400" b="1">
                <a:solidFill>
                  <a:srgbClr val="FFFFFF"/>
                </a:solidFill>
                <a:ea typeface="华文楷体" panose="02010600040101010101" pitchFamily="2" charset="-122"/>
              </a:rPr>
              <a:t>1/</a:t>
            </a:r>
            <a:r>
              <a:rPr lang="en-US" altLang="zh-CN" sz="2400" b="1" i="1">
                <a:solidFill>
                  <a:srgbClr val="FFFFFF"/>
                </a:solidFill>
                <a:ea typeface="华文楷体" panose="02010600040101010101" pitchFamily="2" charset="-122"/>
              </a:rPr>
              <a:t>k</a:t>
            </a:r>
            <a:r>
              <a:rPr lang="en-US" altLang="zh-CN" sz="2400" b="1" baseline="-25000">
                <a:solidFill>
                  <a:srgbClr val="FFFFFF"/>
                </a:solidFill>
                <a:ea typeface="华文楷体" panose="02010600040101010101" pitchFamily="2" charset="-122"/>
              </a:rPr>
              <a:t>6</a:t>
            </a:r>
            <a:r>
              <a:rPr lang="zh-CN" altLang="en-US" sz="2400" b="1">
                <a:solidFill>
                  <a:srgbClr val="FFFFFF"/>
                </a:solidFill>
                <a:ea typeface="华文楷体" panose="02010600040101010101" pitchFamily="2" charset="-122"/>
              </a:rPr>
              <a:t>。</a:t>
            </a:r>
            <a:endParaRPr lang="zh-CN" altLang="en-US" sz="2400" b="1">
              <a:solidFill>
                <a:srgbClr val="FFFFFF"/>
              </a:solidFill>
              <a:ea typeface="华文楷体" panose="02010600040101010101" pitchFamily="2" charset="-122"/>
            </a:endParaRPr>
          </a:p>
        </p:txBody>
      </p:sp>
      <p:pic>
        <p:nvPicPr>
          <p:cNvPr id="7" name="Picture 4" descr="5-2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450" y="1700213"/>
            <a:ext cx="6684963"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nodeType="clickEffect">
                                  <p:stCondLst>
                                    <p:cond delay="0"/>
                                  </p:stCondLst>
                                  <p:childTnLst>
                                    <p:set>
                                      <p:cBhvr>
                                        <p:cTn id="12" dur="1" fill="hold">
                                          <p:stCondLst>
                                            <p:cond delay="499"/>
                                          </p:stCondLst>
                                        </p:cTn>
                                        <p:tgtEl>
                                          <p:spTgt spid="7"/>
                                        </p:tgtEl>
                                        <p:attrNameLst>
                                          <p:attrName>style.visibility</p:attrName>
                                        </p:attrNameLst>
                                      </p:cBhvr>
                                      <p:to>
                                        <p:strVal val="visible"/>
                                      </p:to>
                                    </p:set>
                                    <p:anim to="" calcmode="lin" valueType="num">
                                      <p:cBhvr>
                                        <p:cTn id="13" dur="1" fill="hold"/>
                                        <p:tgtEl>
                                          <p:spTgt spid="7"/>
                                        </p:tgtEl>
                                      </p:cBhvr>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5298"/>
                                        </p:tgtEl>
                                        <p:attrNameLst>
                                          <p:attrName>style.visibility</p:attrName>
                                        </p:attrNameLst>
                                      </p:cBhvr>
                                      <p:to>
                                        <p:strVal val="visible"/>
                                      </p:to>
                                    </p:set>
                                    <p:animEffect transition="in" filter="fade">
                                      <p:cBhvr>
                                        <p:cTn id="41" dur="1000"/>
                                        <p:tgtEl>
                                          <p:spTgt spid="55298"/>
                                        </p:tgtEl>
                                      </p:cBhvr>
                                    </p:animEffect>
                                    <p:anim calcmode="lin" valueType="num">
                                      <p:cBhvr>
                                        <p:cTn id="42" dur="1000" fill="hold"/>
                                        <p:tgtEl>
                                          <p:spTgt spid="55298"/>
                                        </p:tgtEl>
                                        <p:attrNameLst>
                                          <p:attrName>ppt_x</p:attrName>
                                        </p:attrNameLst>
                                      </p:cBhvr>
                                      <p:tavLst>
                                        <p:tav tm="0">
                                          <p:val>
                                            <p:strVal val="#ppt_x"/>
                                          </p:val>
                                        </p:tav>
                                        <p:tav tm="100000">
                                          <p:val>
                                            <p:strVal val="#ppt_x"/>
                                          </p:val>
                                        </p:tav>
                                      </p:tavLst>
                                    </p:anim>
                                    <p:anim calcmode="lin" valueType="num">
                                      <p:cBhvr>
                                        <p:cTn id="43" dur="1000" fill="hold"/>
                                        <p:tgtEl>
                                          <p:spTgt spid="55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2" grpId="0"/>
      <p:bldP spid="3" grpId="0"/>
      <p:bldP spid="4" grpId="0"/>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9666" name="Object 2"/>
          <p:cNvGraphicFramePr>
            <a:graphicFrameLocks noChangeAspect="1"/>
          </p:cNvGraphicFramePr>
          <p:nvPr/>
        </p:nvGraphicFramePr>
        <p:xfrm>
          <a:off x="1619250" y="3141663"/>
          <a:ext cx="6319838" cy="1173162"/>
        </p:xfrm>
        <a:graphic>
          <a:graphicData uri="http://schemas.openxmlformats.org/presentationml/2006/ole">
            <mc:AlternateContent xmlns:mc="http://schemas.openxmlformats.org/markup-compatibility/2006">
              <mc:Choice xmlns:v="urn:schemas-microsoft-com:vml" Requires="v">
                <p:oleObj spid="_x0000_s106517" name="公式" r:id="rId1" imgW="3289300" imgH="495300" progId="Equation.3">
                  <p:embed/>
                </p:oleObj>
              </mc:Choice>
              <mc:Fallback>
                <p:oleObj name="公式" r:id="rId1" imgW="3289300" imgH="4953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141663"/>
                        <a:ext cx="6319838" cy="1173162"/>
                      </a:xfrm>
                      <a:prstGeom prst="rect">
                        <a:avLst/>
                      </a:prstGeom>
                      <a:solidFill>
                        <a:schemeClr val="bg2"/>
                      </a:solidFill>
                      <a:ln>
                        <a:noFill/>
                      </a:ln>
                      <a:effectLst/>
                      <a:extLs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499" name="矩形 7"/>
          <p:cNvSpPr>
            <a:spLocks noChangeArrowheads="1"/>
          </p:cNvSpPr>
          <p:nvPr/>
        </p:nvSpPr>
        <p:spPr bwMode="auto">
          <a:xfrm>
            <a:off x="971550" y="1125538"/>
            <a:ext cx="7358063"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pPr>
            <a:r>
              <a:rPr lang="zh-CN" altLang="en-US" sz="2400" b="1">
                <a:latin typeface="华文仿宋" panose="02010600040101010101" pitchFamily="2" charset="-122"/>
                <a:ea typeface="楷体_GB2312" pitchFamily="49" charset="-122"/>
              </a:rPr>
              <a:t>         </a:t>
            </a:r>
            <a:r>
              <a:rPr lang="zh-CN" altLang="en-US" sz="2800" b="1">
                <a:ea typeface="华文楷体" panose="02010600040101010101" pitchFamily="2" charset="-122"/>
              </a:rPr>
              <a:t>氧在传递过程中，需克服的 总阻力等于供氧阻力和耗氧阻力之和，即：</a:t>
            </a:r>
            <a:endParaRPr lang="zh-CN" altLang="en-US" sz="2800" b="1">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9666"/>
                                        </p:tgtEl>
                                        <p:attrNameLst>
                                          <p:attrName>style.visibility</p:attrName>
                                        </p:attrNameLst>
                                      </p:cBhvr>
                                      <p:to>
                                        <p:strVal val="visible"/>
                                      </p:to>
                                    </p:set>
                                    <p:anim calcmode="lin" valueType="num">
                                      <p:cBhvr additive="base">
                                        <p:cTn id="7" dur="500" fill="hold"/>
                                        <p:tgtEl>
                                          <p:spTgt spid="369666"/>
                                        </p:tgtEl>
                                        <p:attrNameLst>
                                          <p:attrName>ppt_x</p:attrName>
                                        </p:attrNameLst>
                                      </p:cBhvr>
                                      <p:tavLst>
                                        <p:tav tm="0">
                                          <p:val>
                                            <p:strVal val="0-#ppt_w/2"/>
                                          </p:val>
                                        </p:tav>
                                        <p:tav tm="100000">
                                          <p:val>
                                            <p:strVal val="#ppt_x"/>
                                          </p:val>
                                        </p:tav>
                                      </p:tavLst>
                                    </p:anim>
                                    <p:anim calcmode="lin" valueType="num">
                                      <p:cBhvr additive="base">
                                        <p:cTn id="8" dur="500" fill="hold"/>
                                        <p:tgtEl>
                                          <p:spTgt spid="3696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395288" y="476250"/>
            <a:ext cx="76962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25000"/>
              </a:lnSpc>
            </a:pPr>
            <a:r>
              <a:rPr kumimoji="1" lang="en-US" altLang="zh-CN" sz="2400" b="1">
                <a:ea typeface="华文楷体" panose="02010600040101010101" pitchFamily="2" charset="-122"/>
              </a:rPr>
              <a:t>       </a:t>
            </a:r>
            <a:r>
              <a:rPr kumimoji="1" lang="zh-CN" altLang="en-US" sz="2800" b="1">
                <a:ea typeface="华文楷体" panose="02010600040101010101" pitchFamily="2" charset="-122"/>
              </a:rPr>
              <a:t>当氧的传递达到稳态时，总的传递速率与各步传递速率相等，这时通过单位体积的传递速率为：</a:t>
            </a:r>
            <a:endParaRPr kumimoji="1" lang="zh-CN" altLang="en-US" sz="2800" b="1">
              <a:ea typeface="华文楷体" panose="02010600040101010101" pitchFamily="2" charset="-122"/>
            </a:endParaRPr>
          </a:p>
        </p:txBody>
      </p:sp>
      <p:sp>
        <p:nvSpPr>
          <p:cNvPr id="107523" name="Text Box 8"/>
          <p:cNvSpPr txBox="1">
            <a:spLocks noChangeArrowheads="1"/>
          </p:cNvSpPr>
          <p:nvPr/>
        </p:nvSpPr>
        <p:spPr bwMode="auto">
          <a:xfrm>
            <a:off x="1143000" y="3810000"/>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endParaRPr kumimoji="1" lang="zh-CN" altLang="zh-CN" sz="2400" b="1">
              <a:solidFill>
                <a:schemeClr val="tx2"/>
              </a:solidFill>
              <a:ea typeface="宋体" pitchFamily="2" charset="-122"/>
            </a:endParaRPr>
          </a:p>
        </p:txBody>
      </p:sp>
      <p:graphicFrame>
        <p:nvGraphicFramePr>
          <p:cNvPr id="436226" name="Object 2"/>
          <p:cNvGraphicFramePr>
            <a:graphicFrameLocks noChangeAspect="1"/>
          </p:cNvGraphicFramePr>
          <p:nvPr/>
        </p:nvGraphicFramePr>
        <p:xfrm>
          <a:off x="1571625" y="2571750"/>
          <a:ext cx="6405563" cy="1554163"/>
        </p:xfrm>
        <a:graphic>
          <a:graphicData uri="http://schemas.openxmlformats.org/presentationml/2006/ole">
            <mc:AlternateContent xmlns:mc="http://schemas.openxmlformats.org/markup-compatibility/2006">
              <mc:Choice xmlns:v="urn:schemas-microsoft-com:vml" Requires="v">
                <p:oleObj spid="_x0000_s107543" name="公式" r:id="rId1" imgW="3289300" imgH="698500" progId="Equation.3">
                  <p:embed/>
                </p:oleObj>
              </mc:Choice>
              <mc:Fallback>
                <p:oleObj name="公式" r:id="rId1" imgW="3289300" imgH="6985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2571750"/>
                        <a:ext cx="6405563" cy="1554163"/>
                      </a:xfrm>
                      <a:prstGeom prst="rect">
                        <a:avLst/>
                      </a:prstGeom>
                      <a:solidFill>
                        <a:schemeClr val="bg2"/>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5"/>
          <p:cNvSpPr txBox="1">
            <a:spLocks noChangeArrowheads="1"/>
          </p:cNvSpPr>
          <p:nvPr/>
        </p:nvSpPr>
        <p:spPr bwMode="auto">
          <a:xfrm>
            <a:off x="1428750" y="4786313"/>
            <a:ext cx="6858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kumimoji="1" lang="zh-CN" altLang="en-US" sz="2400" b="1">
                <a:ea typeface="华文楷体" panose="02010600040101010101" pitchFamily="2" charset="-122"/>
              </a:rPr>
              <a:t>式中：       </a:t>
            </a:r>
            <a:r>
              <a:rPr kumimoji="1" lang="en-US" altLang="zh-CN" sz="2400" b="1">
                <a:ea typeface="华文楷体" panose="02010600040101010101" pitchFamily="2" charset="-122"/>
              </a:rPr>
              <a:t>N——</a:t>
            </a:r>
            <a:r>
              <a:rPr kumimoji="1" lang="zh-CN" altLang="en-US" sz="2400" b="1">
                <a:ea typeface="华文楷体" panose="02010600040101010101" pitchFamily="2" charset="-122"/>
              </a:rPr>
              <a:t>氧传递速率；</a:t>
            </a:r>
            <a:endParaRPr kumimoji="1" lang="zh-CN" altLang="en-US" sz="2400" b="1">
              <a:ea typeface="华文楷体" panose="02010600040101010101" pitchFamily="2" charset="-122"/>
            </a:endParaRPr>
          </a:p>
          <a:p>
            <a:pPr eaLnBrk="1" hangingPunct="1"/>
            <a:r>
              <a:rPr kumimoji="1" lang="zh-CN" altLang="en-US" sz="2400" b="1">
                <a:ea typeface="华文楷体" panose="02010600040101010101" pitchFamily="2" charset="-122"/>
              </a:rPr>
              <a:t>△</a:t>
            </a:r>
            <a:r>
              <a:rPr kumimoji="1" lang="en-US" altLang="zh-CN" sz="2400" b="1">
                <a:ea typeface="华文楷体" panose="02010600040101010101" pitchFamily="2" charset="-122"/>
              </a:rPr>
              <a:t>C</a:t>
            </a:r>
            <a:r>
              <a:rPr kumimoji="1" lang="en-US" altLang="zh-CN" sz="2400" b="1" baseline="-25000">
                <a:ea typeface="华文楷体" panose="02010600040101010101" pitchFamily="2" charset="-122"/>
              </a:rPr>
              <a:t>1</a:t>
            </a:r>
            <a:r>
              <a:rPr kumimoji="1" lang="en-US" altLang="zh-CN" sz="2400" b="1">
                <a:ea typeface="华文楷体" panose="02010600040101010101" pitchFamily="2" charset="-122"/>
              </a:rPr>
              <a:t>… △C</a:t>
            </a:r>
            <a:r>
              <a:rPr kumimoji="1" lang="en-US" altLang="zh-CN" sz="2400" b="1" baseline="-25000">
                <a:ea typeface="华文楷体" panose="02010600040101010101" pitchFamily="2" charset="-122"/>
              </a:rPr>
              <a:t>8</a:t>
            </a:r>
            <a:r>
              <a:rPr kumimoji="1" lang="en-US" altLang="zh-CN" sz="2400" b="1">
                <a:ea typeface="华文楷体" panose="02010600040101010101" pitchFamily="2" charset="-122"/>
              </a:rPr>
              <a:t>——</a:t>
            </a:r>
            <a:r>
              <a:rPr kumimoji="1" lang="zh-CN" altLang="en-US" sz="2400" b="1">
                <a:ea typeface="华文楷体" panose="02010600040101010101" pitchFamily="2" charset="-122"/>
              </a:rPr>
              <a:t>各传递阶段的氧浓度差</a:t>
            </a:r>
            <a:r>
              <a:rPr kumimoji="1" lang="en-US" altLang="zh-CN" sz="2400" b="1">
                <a:ea typeface="华文楷体" panose="02010600040101010101" pitchFamily="2" charset="-122"/>
              </a:rPr>
              <a:t>.</a:t>
            </a:r>
            <a:endParaRPr kumimoji="1" lang="en-US" altLang="zh-CN" sz="2400" b="1" baseline="-2500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36226"/>
                                        </p:tgtEl>
                                        <p:attrNameLst>
                                          <p:attrName>style.visibility</p:attrName>
                                        </p:attrNameLst>
                                      </p:cBhvr>
                                      <p:to>
                                        <p:strVal val="visible"/>
                                      </p:to>
                                    </p:set>
                                    <p:anim calcmode="lin" valueType="num">
                                      <p:cBhvr additive="base">
                                        <p:cTn id="7" dur="500" fill="hold"/>
                                        <p:tgtEl>
                                          <p:spTgt spid="436226"/>
                                        </p:tgtEl>
                                        <p:attrNameLst>
                                          <p:attrName>ppt_x</p:attrName>
                                        </p:attrNameLst>
                                      </p:cBhvr>
                                      <p:tavLst>
                                        <p:tav tm="0">
                                          <p:val>
                                            <p:strVal val="0-#ppt_w/2"/>
                                          </p:val>
                                        </p:tav>
                                        <p:tav tm="100000">
                                          <p:val>
                                            <p:strVal val="#ppt_x"/>
                                          </p:val>
                                        </p:tav>
                                      </p:tavLst>
                                    </p:anim>
                                    <p:anim calcmode="lin" valueType="num">
                                      <p:cBhvr additive="base">
                                        <p:cTn id="8" dur="500" fill="hold"/>
                                        <p:tgtEl>
                                          <p:spTgt spid="4362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19"/>
                                        </p:tgtEl>
                                        <p:attrNameLst>
                                          <p:attrName>style.visibility</p:attrName>
                                        </p:attrNameLst>
                                      </p:cBhvr>
                                      <p:to>
                                        <p:strVal val="visible"/>
                                      </p:to>
                                    </p:set>
                                    <p:anim to="" calcmode="lin" valueType="num">
                                      <p:cBhvr>
                                        <p:cTn id="13" dur="1" fill="hold"/>
                                        <p:tgtEl>
                                          <p:spTgt spid="1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Text Box 2"/>
          <p:cNvSpPr txBox="1">
            <a:spLocks noChangeArrowheads="1"/>
          </p:cNvSpPr>
          <p:nvPr/>
        </p:nvSpPr>
        <p:spPr bwMode="auto">
          <a:xfrm>
            <a:off x="468313" y="692150"/>
            <a:ext cx="426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kumimoji="1" lang="zh-CN" altLang="en-US" sz="3200" b="1">
                <a:ea typeface="华文楷体" panose="02010600040101010101" pitchFamily="2" charset="-122"/>
              </a:rPr>
              <a:t>二</a:t>
            </a:r>
            <a:r>
              <a:rPr kumimoji="1" lang="en-US" altLang="zh-CN" sz="3200" b="1">
                <a:ea typeface="华文楷体" panose="02010600040101010101" pitchFamily="2" charset="-122"/>
              </a:rPr>
              <a:t>)</a:t>
            </a:r>
            <a:r>
              <a:rPr kumimoji="1" lang="zh-CN" altLang="en-US" sz="3200" b="1">
                <a:ea typeface="华文楷体" panose="02010600040101010101" pitchFamily="2" charset="-122"/>
              </a:rPr>
              <a:t>  双膜理论</a:t>
            </a:r>
            <a:endParaRPr kumimoji="1" lang="zh-CN" altLang="en-US" sz="3200" b="1">
              <a:ea typeface="华文楷体" panose="02010600040101010101" pitchFamily="2" charset="-122"/>
            </a:endParaRPr>
          </a:p>
        </p:txBody>
      </p:sp>
      <p:sp>
        <p:nvSpPr>
          <p:cNvPr id="370691" name="Text Box 3"/>
          <p:cNvSpPr txBox="1">
            <a:spLocks noChangeArrowheads="1"/>
          </p:cNvSpPr>
          <p:nvPr/>
        </p:nvSpPr>
        <p:spPr bwMode="auto">
          <a:xfrm>
            <a:off x="250825" y="2492375"/>
            <a:ext cx="8642350" cy="3970338"/>
          </a:xfrm>
          <a:prstGeom prst="rect">
            <a:avLst/>
          </a:prstGeom>
          <a:noFill/>
          <a:ln w="38100" cap="sq">
            <a:noFill/>
            <a:miter lim="800000"/>
            <a:headEnd type="none" w="sm" len="sm"/>
            <a:tailEnd type="none" w="sm" len="sm"/>
          </a:ln>
        </p:spPr>
        <p:txBody>
          <a:bodyPr>
            <a:spAutoFit/>
          </a:bodyPr>
          <a:lstStyle/>
          <a:p>
            <a:pPr eaLnBrk="1" hangingPunct="1">
              <a:lnSpc>
                <a:spcPct val="150000"/>
              </a:lnSpc>
              <a:buClr>
                <a:schemeClr val="tx2"/>
              </a:buClr>
              <a:defRPr/>
            </a:pPr>
            <a:r>
              <a:rPr kumimoji="1" lang="zh-CN" altLang="en-US" sz="2400" b="1" dirty="0">
                <a:latin typeface="楷体_GB2312" pitchFamily="49" charset="-122"/>
                <a:ea typeface="楷体_GB2312" pitchFamily="49" charset="-122"/>
              </a:rPr>
              <a:t>    </a:t>
            </a:r>
            <a:r>
              <a:rPr kumimoji="1" lang="zh-CN" altLang="en-US" sz="2800" b="1" dirty="0">
                <a:ea typeface="华文楷体" panose="02010600040101010101" pitchFamily="2" charset="-122"/>
              </a:rPr>
              <a:t>在气泡与包围着气泡的液体之间存在着界面，在界面的气泡一侧存在着一层气膜，在界面的液体一侧存在着一层液膜。</a:t>
            </a:r>
            <a:r>
              <a:rPr kumimoji="1" lang="zh-CN" altLang="en-US" sz="2800" b="1" spc="300" dirty="0">
                <a:ea typeface="华文楷体" panose="02010600040101010101" pitchFamily="2" charset="-122"/>
              </a:rPr>
              <a:t>气膜内的气体分子与液膜中的液体分子都处于</a:t>
            </a:r>
            <a:r>
              <a:rPr kumimoji="1" lang="zh-CN" altLang="en-US" sz="2800" b="1" spc="300" dirty="0">
                <a:solidFill>
                  <a:srgbClr val="FFFF00"/>
                </a:solidFill>
                <a:ea typeface="华文楷体" panose="02010600040101010101" pitchFamily="2" charset="-122"/>
              </a:rPr>
              <a:t>层流</a:t>
            </a:r>
            <a:r>
              <a:rPr kumimoji="1" lang="zh-CN" altLang="en-US" sz="2800" b="1" spc="300" dirty="0">
                <a:ea typeface="华文楷体" panose="02010600040101010101" pitchFamily="2" charset="-122"/>
              </a:rPr>
              <a:t>状态，分子间</a:t>
            </a:r>
            <a:r>
              <a:rPr kumimoji="1" lang="zh-CN" altLang="en-US" sz="2800" b="1" spc="300" dirty="0">
                <a:solidFill>
                  <a:srgbClr val="FFFF00"/>
                </a:solidFill>
                <a:ea typeface="华文楷体" panose="02010600040101010101" pitchFamily="2" charset="-122"/>
              </a:rPr>
              <a:t>无对流</a:t>
            </a:r>
            <a:r>
              <a:rPr kumimoji="1" lang="zh-CN" altLang="en-US" sz="2800" b="1" spc="300" dirty="0">
                <a:ea typeface="华文楷体" panose="02010600040101010101" pitchFamily="2" charset="-122"/>
              </a:rPr>
              <a:t>运动，氧分子只能以</a:t>
            </a:r>
            <a:r>
              <a:rPr kumimoji="1" lang="zh-CN" altLang="en-US" sz="2800" b="1" spc="300" dirty="0">
                <a:solidFill>
                  <a:srgbClr val="FFFF00"/>
                </a:solidFill>
                <a:ea typeface="华文楷体" panose="02010600040101010101" pitchFamily="2" charset="-122"/>
              </a:rPr>
              <a:t>扩散</a:t>
            </a:r>
            <a:r>
              <a:rPr kumimoji="1" lang="zh-CN" altLang="en-US" sz="2800" b="1" spc="300" dirty="0">
                <a:ea typeface="华文楷体" panose="02010600040101010101" pitchFamily="2" charset="-122"/>
              </a:rPr>
              <a:t>方式，即</a:t>
            </a:r>
            <a:r>
              <a:rPr kumimoji="1" lang="zh-CN" altLang="en-US" sz="2800" b="1" spc="300" dirty="0">
                <a:solidFill>
                  <a:srgbClr val="FFFF00"/>
                </a:solidFill>
                <a:ea typeface="华文楷体" panose="02010600040101010101" pitchFamily="2" charset="-122"/>
              </a:rPr>
              <a:t>浓度差</a:t>
            </a:r>
            <a:r>
              <a:rPr kumimoji="1" lang="zh-CN" altLang="en-US" sz="2800" b="1" spc="300" dirty="0">
                <a:ea typeface="华文楷体" panose="02010600040101010101" pitchFamily="2" charset="-122"/>
              </a:rPr>
              <a:t>推动而穿过双膜进入液相主流</a:t>
            </a:r>
            <a:r>
              <a:rPr kumimoji="1" lang="zh-CN" altLang="en-US" sz="2800" b="1" dirty="0">
                <a:ea typeface="华文楷体" panose="02010600040101010101" pitchFamily="2" charset="-122"/>
              </a:rPr>
              <a:t>。</a:t>
            </a:r>
            <a:endParaRPr kumimoji="1" lang="zh-CN" altLang="en-US" sz="2800" b="1" dirty="0">
              <a:ea typeface="华文楷体" panose="02010600040101010101" pitchFamily="2" charset="-122"/>
            </a:endParaRPr>
          </a:p>
        </p:txBody>
      </p:sp>
      <p:sp>
        <p:nvSpPr>
          <p:cNvPr id="370692" name="Rectangle 4"/>
          <p:cNvSpPr>
            <a:spLocks noChangeArrowheads="1"/>
          </p:cNvSpPr>
          <p:nvPr/>
        </p:nvSpPr>
        <p:spPr bwMode="auto">
          <a:xfrm>
            <a:off x="679450" y="1820863"/>
            <a:ext cx="1803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lnSpc>
                <a:spcPct val="120000"/>
              </a:lnSpc>
              <a:buClr>
                <a:schemeClr val="tx2"/>
              </a:buClr>
            </a:pPr>
            <a:r>
              <a:rPr lang="en-US" altLang="zh-CN" sz="2800" b="1">
                <a:latin typeface="楷体_GB2312" pitchFamily="49" charset="-122"/>
                <a:ea typeface="楷体_GB2312" pitchFamily="49" charset="-122"/>
              </a:rPr>
              <a:t>1</a:t>
            </a:r>
            <a:r>
              <a:rPr lang="zh-CN" altLang="en-US" sz="2800" b="1">
                <a:ea typeface="华文楷体" panose="02010600040101010101" pitchFamily="2" charset="-122"/>
              </a:rPr>
              <a:t>、前提：</a:t>
            </a:r>
            <a:endParaRPr lang="zh-CN" altLang="en-US" sz="2800" b="1">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70690"/>
                                        </p:tgtEl>
                                        <p:attrNameLst>
                                          <p:attrName>style.visibility</p:attrName>
                                        </p:attrNameLst>
                                      </p:cBhvr>
                                      <p:to>
                                        <p:strVal val="visible"/>
                                      </p:to>
                                    </p:set>
                                    <p:anim to="" calcmode="lin" valueType="num">
                                      <p:cBhvr>
                                        <p:cTn id="7" dur="1" fill="hold"/>
                                        <p:tgtEl>
                                          <p:spTgt spid="370690"/>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70692"/>
                                        </p:tgtEl>
                                        <p:attrNameLst>
                                          <p:attrName>style.visibility</p:attrName>
                                        </p:attrNameLst>
                                      </p:cBhvr>
                                      <p:to>
                                        <p:strVal val="visible"/>
                                      </p:to>
                                    </p:set>
                                    <p:anim calcmode="lin" valueType="num">
                                      <p:cBhvr additive="base">
                                        <p:cTn id="12" dur="500" fill="hold"/>
                                        <p:tgtEl>
                                          <p:spTgt spid="370692"/>
                                        </p:tgtEl>
                                        <p:attrNameLst>
                                          <p:attrName>ppt_x</p:attrName>
                                        </p:attrNameLst>
                                      </p:cBhvr>
                                      <p:tavLst>
                                        <p:tav tm="0">
                                          <p:val>
                                            <p:strVal val="0-#ppt_w/2"/>
                                          </p:val>
                                        </p:tav>
                                        <p:tav tm="100000">
                                          <p:val>
                                            <p:strVal val="#ppt_x"/>
                                          </p:val>
                                        </p:tav>
                                      </p:tavLst>
                                    </p:anim>
                                    <p:anim calcmode="lin" valueType="num">
                                      <p:cBhvr additive="base">
                                        <p:cTn id="13" dur="500" fill="hold"/>
                                        <p:tgtEl>
                                          <p:spTgt spid="37069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grpId="0" nodeType="clickEffect">
                                  <p:stCondLst>
                                    <p:cond delay="0"/>
                                  </p:stCondLst>
                                  <p:childTnLst>
                                    <p:set>
                                      <p:cBhvr>
                                        <p:cTn id="17" dur="1" fill="hold">
                                          <p:stCondLst>
                                            <p:cond delay="0"/>
                                          </p:stCondLst>
                                        </p:cTn>
                                        <p:tgtEl>
                                          <p:spTgt spid="370691"/>
                                        </p:tgtEl>
                                        <p:attrNameLst>
                                          <p:attrName>style.visibility</p:attrName>
                                        </p:attrNameLst>
                                      </p:cBhvr>
                                      <p:to>
                                        <p:strVal val="visible"/>
                                      </p:to>
                                    </p:set>
                                    <p:anim calcmode="lin" valueType="num">
                                      <p:cBhvr additive="base">
                                        <p:cTn id="18" dur="500" fill="hold"/>
                                        <p:tgtEl>
                                          <p:spTgt spid="370691"/>
                                        </p:tgtEl>
                                        <p:attrNameLst>
                                          <p:attrName>ppt_x</p:attrName>
                                        </p:attrNameLst>
                                      </p:cBhvr>
                                      <p:tavLst>
                                        <p:tav tm="0">
                                          <p:val>
                                            <p:strVal val="0-#ppt_w/2"/>
                                          </p:val>
                                        </p:tav>
                                        <p:tav tm="100000">
                                          <p:val>
                                            <p:strVal val="#ppt_x"/>
                                          </p:val>
                                        </p:tav>
                                      </p:tavLst>
                                    </p:anim>
                                    <p:anim calcmode="lin" valueType="num">
                                      <p:cBhvr additive="base">
                                        <p:cTn id="19" dur="500" fill="hold"/>
                                        <p:tgtEl>
                                          <p:spTgt spid="370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p:bldP spid="370692" grpId="0"/>
    </p:bldLst>
  </p:timing>
</p:sld>
</file>

<file path=ppt/theme/theme1.xml><?xml version="1.0" encoding="utf-8"?>
<a:theme xmlns:a="http://schemas.openxmlformats.org/drawingml/2006/main" name="技巧">
  <a:themeElements>
    <a:clrScheme name="自定义 1">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FFFFFF"/>
      </a:hlink>
      <a:folHlink>
        <a:srgbClr val="A116E0"/>
      </a:folHlink>
    </a:clrScheme>
    <a:fontScheme name="技巧">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Technic</Template>
  <TotalTime>0</TotalTime>
  <Words>8027</Words>
  <Application>WPS 演示</Application>
  <PresentationFormat>全屏显示(4:3)</PresentationFormat>
  <Paragraphs>709</Paragraphs>
  <Slides>110</Slides>
  <Notes>2</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110</vt:i4>
      </vt:variant>
    </vt:vector>
  </HeadingPairs>
  <TitlesOfParts>
    <vt:vector size="114" baseType="lpstr">
      <vt:lpstr>技巧</vt:lpstr>
      <vt:lpstr>Paint.Picture</vt:lpstr>
      <vt:lpstr>Photoshop.Application.8</vt:lpstr>
      <vt:lpstr>Equation.3</vt:lpstr>
      <vt:lpstr>第六章  发酵过程工艺的优化与控制 </vt:lpstr>
      <vt:lpstr>发酵过程控制的重要性</vt:lpstr>
      <vt:lpstr>发酵工程的核心内容</vt:lpstr>
      <vt:lpstr>实施发酵过程控制的一般步骤</vt:lpstr>
      <vt:lpstr>PowerPoint 演示文稿</vt:lpstr>
      <vt:lpstr>第一节   温度对微生物发酵的影响及控制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二、影响发酵温度变化的因素</vt:lpstr>
      <vt:lpstr>PowerPoint 演示文稿</vt:lpstr>
      <vt:lpstr>PowerPoint 演示文稿</vt:lpstr>
      <vt:lpstr>PowerPoint 演示文稿</vt:lpstr>
      <vt:lpstr>PowerPoint 演示文稿</vt:lpstr>
      <vt:lpstr>PowerPoint 演示文稿</vt:lpstr>
      <vt:lpstr>PowerPoint 演示文稿</vt:lpstr>
      <vt:lpstr>搅拌器的型式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三、发酵热的测定</vt:lpstr>
      <vt:lpstr>PowerPoint 演示文稿</vt:lpstr>
      <vt:lpstr>PowerPoint 演示文稿</vt:lpstr>
      <vt:lpstr>PowerPoint 演示文稿</vt:lpstr>
      <vt:lpstr>PowerPoint 演示文稿</vt:lpstr>
      <vt:lpstr>PowerPoint 演示文稿</vt:lpstr>
      <vt:lpstr>温度控制对青霉素产量的影响</vt:lpstr>
      <vt:lpstr>为什么温度大幅降低有利于抗生素的生成？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溶解氧对发酵的影响及控制</vt:lpstr>
      <vt:lpstr>氧的供需分析及其控制的重要性</vt:lpstr>
      <vt:lpstr>PowerPoint 演示文稿</vt:lpstr>
      <vt:lpstr>溶解氧在微生物发酵中的作用</vt:lpstr>
      <vt:lpstr>微生物对溶解氧的需求</vt:lpstr>
      <vt:lpstr>一、微生物需氧量的表示方式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发  酵  工  程 Fermentation Engineering</dc:title>
  <dc:creator>chenyu</dc:creator>
  <cp:lastModifiedBy>A45</cp:lastModifiedBy>
  <cp:revision>381</cp:revision>
  <dcterms:created xsi:type="dcterms:W3CDTF">2010-02-24T01:58:00Z</dcterms:created>
  <dcterms:modified xsi:type="dcterms:W3CDTF">2016-05-25T16:22:00Z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